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7"/>
  </p:notesMasterIdLst>
  <p:sldIdLst>
    <p:sldId id="259" r:id="rId2"/>
    <p:sldId id="258" r:id="rId3"/>
    <p:sldId id="261" r:id="rId4"/>
    <p:sldId id="262" r:id="rId5"/>
    <p:sldId id="263" r:id="rId6"/>
    <p:sldId id="267" r:id="rId7"/>
    <p:sldId id="271" r:id="rId8"/>
    <p:sldId id="272" r:id="rId9"/>
    <p:sldId id="273" r:id="rId10"/>
    <p:sldId id="268" r:id="rId11"/>
    <p:sldId id="269" r:id="rId12"/>
    <p:sldId id="270" r:id="rId13"/>
    <p:sldId id="264" r:id="rId14"/>
    <p:sldId id="265"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1416"/>
    <a:srgbClr val="2E2F34"/>
    <a:srgbClr val="1414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25" d="100"/>
          <a:sy n="25" d="100"/>
        </p:scale>
        <p:origin x="2894" y="1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4AEA5C-385D-486C-9DC5-AA42E5B0B77C}" type="datetimeFigureOut">
              <a:rPr lang="en-US" smtClean="0"/>
              <a:t>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77D42A-8533-4887-8861-5D93B764EBF2}" type="slidenum">
              <a:rPr lang="en-US" smtClean="0"/>
              <a:t>‹#›</a:t>
            </a:fld>
            <a:endParaRPr lang="en-US"/>
          </a:p>
        </p:txBody>
      </p:sp>
    </p:spTree>
    <p:extLst>
      <p:ext uri="{BB962C8B-B14F-4D97-AF65-F5344CB8AC3E}">
        <p14:creationId xmlns:p14="http://schemas.microsoft.com/office/powerpoint/2010/main" val="236183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0002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0362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68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03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1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581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33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254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673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881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81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309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55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81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3E96C-AB6A-407A-770F-18F5EBCF75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253A3C-49F5-851D-473B-B72E03E63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5603FA-9D58-D094-2F10-7F72587A0B36}"/>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5BB6BF22-75D2-BA9E-E786-0EDA8D39B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60ECD-6782-809B-E9F0-BA78EE499685}"/>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376065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BF95-1922-450C-7AFD-FF65E6BF04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B63A59-9145-2E4C-D53A-95BCC915F3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5234B-EEB7-D923-D54E-07A717D1A0B3}"/>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A5554053-69A2-F47A-3548-A5B2FBF96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EBF827-FA78-8402-EC0E-F007A3793E24}"/>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793914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F8BCEF-2EDC-D310-8B15-A16159433D2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1A20E9-6980-31B7-62B7-6CA3E293D9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14A72-91AC-DC50-A2DF-CDE40A3E3CEC}"/>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64890C1E-83D2-C55E-93B6-A090DF057C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9E30B-CF38-4F61-E33C-C7667141A9D6}"/>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2350081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786"/>
            <a:ext cx="12191997" cy="6854429"/>
          </a:xfrm>
          <a:prstGeom prst="rect">
            <a:avLst/>
          </a:prstGeom>
          <a:noFill/>
          <a:ln>
            <a:noFill/>
          </a:ln>
        </p:spPr>
      </p:pic>
      <p:sp>
        <p:nvSpPr>
          <p:cNvPr id="17" name="Google Shape;17;p4"/>
          <p:cNvSpPr txBox="1">
            <a:spLocks noGrp="1"/>
          </p:cNvSpPr>
          <p:nvPr>
            <p:ph type="body" idx="1"/>
          </p:nvPr>
        </p:nvSpPr>
        <p:spPr>
          <a:xfrm>
            <a:off x="1486800" y="1536633"/>
            <a:ext cx="9218400" cy="4608000"/>
          </a:xfrm>
          <a:prstGeom prst="rect">
            <a:avLst/>
          </a:prstGeom>
          <a:solidFill>
            <a:schemeClr val="dk1">
              <a:alpha val="56699"/>
            </a:schemeClr>
          </a:solidFill>
        </p:spPr>
        <p:txBody>
          <a:bodyPr spcFirstLastPara="1" wrap="square" lIns="91425" tIns="91425" rIns="91425" bIns="91425" anchor="t" anchorCtr="0">
            <a:noAutofit/>
          </a:bodyPr>
          <a:lstStyle>
            <a:lvl1pPr marL="609585" lvl="0" indent="-423323">
              <a:lnSpc>
                <a:spcPct val="100000"/>
              </a:lnSpc>
              <a:spcBef>
                <a:spcPts val="0"/>
              </a:spcBef>
              <a:spcAft>
                <a:spcPts val="0"/>
              </a:spcAft>
              <a:buClr>
                <a:srgbClr val="191919"/>
              </a:buClr>
              <a:buSzPts val="1400"/>
              <a:buFont typeface="Anaheim"/>
              <a:buChar char="●"/>
              <a:defRPr sz="1867">
                <a:solidFill>
                  <a:srgbClr val="F3F3F3"/>
                </a:solidFill>
                <a:latin typeface="Fira Sans Condensed"/>
                <a:ea typeface="Fira Sans Condensed"/>
                <a:cs typeface="Fira Sans Condensed"/>
                <a:sym typeface="Fira Sans Condensed"/>
              </a:defRPr>
            </a:lvl1pPr>
            <a:lvl2pPr marL="1219170" lvl="1" indent="-423323">
              <a:spcBef>
                <a:spcPts val="0"/>
              </a:spcBef>
              <a:spcAft>
                <a:spcPts val="0"/>
              </a:spcAft>
              <a:buClr>
                <a:srgbClr val="191919"/>
              </a:buClr>
              <a:buSzPts val="1400"/>
              <a:buFont typeface="Roboto Condensed"/>
              <a:buChar char="○"/>
              <a:defRPr sz="1867">
                <a:latin typeface="Fira Sans Condensed"/>
                <a:ea typeface="Fira Sans Condensed"/>
                <a:cs typeface="Fira Sans Condensed"/>
                <a:sym typeface="Fira Sans Condensed"/>
              </a:defRPr>
            </a:lvl2pPr>
            <a:lvl3pPr marL="1828754" lvl="2" indent="-423323">
              <a:spcBef>
                <a:spcPts val="0"/>
              </a:spcBef>
              <a:spcAft>
                <a:spcPts val="0"/>
              </a:spcAft>
              <a:buClr>
                <a:srgbClr val="191919"/>
              </a:buClr>
              <a:buSzPts val="1400"/>
              <a:buFont typeface="Roboto Condensed"/>
              <a:buChar char="■"/>
              <a:defRPr sz="1600"/>
            </a:lvl3pPr>
            <a:lvl4pPr marL="2438339" lvl="3" indent="-423323">
              <a:spcBef>
                <a:spcPts val="0"/>
              </a:spcBef>
              <a:spcAft>
                <a:spcPts val="0"/>
              </a:spcAft>
              <a:buClr>
                <a:srgbClr val="191919"/>
              </a:buClr>
              <a:buSzPts val="1400"/>
              <a:buFont typeface="Roboto Condensed"/>
              <a:buChar char="●"/>
              <a:defRPr sz="1600"/>
            </a:lvl4pPr>
            <a:lvl5pPr marL="3047924" lvl="4" indent="-423323">
              <a:spcBef>
                <a:spcPts val="0"/>
              </a:spcBef>
              <a:spcAft>
                <a:spcPts val="0"/>
              </a:spcAft>
              <a:buClr>
                <a:srgbClr val="191919"/>
              </a:buClr>
              <a:buSzPts val="1400"/>
              <a:buFont typeface="Roboto Condensed"/>
              <a:buChar char="○"/>
              <a:defRPr sz="1600"/>
            </a:lvl5pPr>
            <a:lvl6pPr marL="3657509" lvl="5" indent="-423323">
              <a:spcBef>
                <a:spcPts val="0"/>
              </a:spcBef>
              <a:spcAft>
                <a:spcPts val="0"/>
              </a:spcAft>
              <a:buClr>
                <a:srgbClr val="191919"/>
              </a:buClr>
              <a:buSzPts val="1400"/>
              <a:buFont typeface="Roboto Condensed"/>
              <a:buChar char="■"/>
              <a:defRPr sz="1600"/>
            </a:lvl6pPr>
            <a:lvl7pPr marL="4267093" lvl="6" indent="-423323">
              <a:spcBef>
                <a:spcPts val="0"/>
              </a:spcBef>
              <a:spcAft>
                <a:spcPts val="0"/>
              </a:spcAft>
              <a:buClr>
                <a:srgbClr val="191919"/>
              </a:buClr>
              <a:buSzPts val="1400"/>
              <a:buFont typeface="Roboto Condensed"/>
              <a:buChar char="●"/>
              <a:defRPr sz="1600"/>
            </a:lvl7pPr>
            <a:lvl8pPr marL="4876678" lvl="7" indent="-423323">
              <a:spcBef>
                <a:spcPts val="0"/>
              </a:spcBef>
              <a:spcAft>
                <a:spcPts val="0"/>
              </a:spcAft>
              <a:buClr>
                <a:srgbClr val="191919"/>
              </a:buClr>
              <a:buSzPts val="1400"/>
              <a:buFont typeface="Roboto Condensed"/>
              <a:buChar char="○"/>
              <a:defRPr sz="1600"/>
            </a:lvl8pPr>
            <a:lvl9pPr marL="5486263" lvl="8" indent="-423323">
              <a:spcBef>
                <a:spcPts val="0"/>
              </a:spcBef>
              <a:spcAft>
                <a:spcPts val="0"/>
              </a:spcAft>
              <a:buClr>
                <a:srgbClr val="191919"/>
              </a:buClr>
              <a:buSzPts val="1400"/>
              <a:buFont typeface="Roboto Condensed"/>
              <a:buChar char="■"/>
              <a:defRPr sz="1600"/>
            </a:lvl9pPr>
          </a:lstStyle>
          <a:p>
            <a:endParaRPr/>
          </a:p>
        </p:txBody>
      </p:sp>
      <p:sp>
        <p:nvSpPr>
          <p:cNvPr id="18" name="Google Shape;18;p4"/>
          <p:cNvSpPr txBox="1">
            <a:spLocks noGrp="1"/>
          </p:cNvSpPr>
          <p:nvPr>
            <p:ph type="title"/>
          </p:nvPr>
        </p:nvSpPr>
        <p:spPr>
          <a:xfrm>
            <a:off x="960133" y="719333"/>
            <a:ext cx="10272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endParaRPr/>
          </a:p>
        </p:txBody>
      </p:sp>
    </p:spTree>
    <p:extLst>
      <p:ext uri="{BB962C8B-B14F-4D97-AF65-F5344CB8AC3E}">
        <p14:creationId xmlns:p14="http://schemas.microsoft.com/office/powerpoint/2010/main" val="1841263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37B58-3FFF-4103-1A2F-9EA907F0C8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B1D140-D010-D3A6-1266-C690E092DD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DA3A25-589A-4BDE-3F8D-C725862F7CF5}"/>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26BFF1E0-94AC-21EA-CBF9-75521D6B2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55CAE-62F9-7AA2-E7E9-C670BD156956}"/>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47671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0A87-4213-2A81-D408-300BE139C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B6046E-48CF-4AAB-A5BA-A88AA4E0A2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8ABE32-BFE7-4EF7-6CC3-893F1305CACA}"/>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57D058EC-FA70-AE5C-290C-7D0FF567A3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DFB118-A64D-716F-E30C-5F80D1B0F814}"/>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788434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FFE5-0F13-9A14-F52B-C114ED6326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A2147-C5DD-04BC-06F5-0217EFA39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89B0A7-EF3D-15A9-805E-15AF8F2F7B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89A26-6EAB-5E58-3960-CE5E7D3AACF1}"/>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6" name="Footer Placeholder 5">
            <a:extLst>
              <a:ext uri="{FF2B5EF4-FFF2-40B4-BE49-F238E27FC236}">
                <a16:creationId xmlns:a16="http://schemas.microsoft.com/office/drawing/2014/main" id="{B96C46AB-23CA-88BC-4622-4CA631F92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7D760-92E8-9A68-BF82-AC9D856E2188}"/>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1491253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1CE9-2FA4-0F79-0ED9-9513F67151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F05F26-CA24-AD7A-8D4A-F40D60802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36EEDA-2B92-17BF-8CD3-DA3FB0937E2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5C1A70-261F-9AD2-AFEA-7A32863B7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BF52A-78BA-1F62-6CBB-2A452BD6D8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52F891-A24E-E28F-379E-9217543386D8}"/>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8" name="Footer Placeholder 7">
            <a:extLst>
              <a:ext uri="{FF2B5EF4-FFF2-40B4-BE49-F238E27FC236}">
                <a16:creationId xmlns:a16="http://schemas.microsoft.com/office/drawing/2014/main" id="{C18B750D-02DC-6F31-3C89-DB5C8300A0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838212-9A41-38A4-99A2-AA498718A037}"/>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107339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8A5E6-F2A3-CF0D-8197-1E291D34B6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D05195-2E67-9F0A-3220-E1A953018D9A}"/>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4" name="Footer Placeholder 3">
            <a:extLst>
              <a:ext uri="{FF2B5EF4-FFF2-40B4-BE49-F238E27FC236}">
                <a16:creationId xmlns:a16="http://schemas.microsoft.com/office/drawing/2014/main" id="{0AE214A7-0AB4-9360-33C5-A8A8FD6D58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08D702-0F04-B566-76D3-B263EE834022}"/>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418511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9E58F8-40B2-B04F-8A41-DE81AEBC3691}"/>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3" name="Footer Placeholder 2">
            <a:extLst>
              <a:ext uri="{FF2B5EF4-FFF2-40B4-BE49-F238E27FC236}">
                <a16:creationId xmlns:a16="http://schemas.microsoft.com/office/drawing/2014/main" id="{C0E1F3C4-24DA-AF1B-33E8-0CD71C1619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DC5B69-AB59-24A1-BB10-B1ACF1114DBE}"/>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1394799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927E-AF15-DB0D-EB2D-87044136E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54B930-980A-2D7B-3A50-42CC3B362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C7170B-F397-C2EB-ABDE-711E854115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9836C8-36A4-2178-EC8D-5A405C97CE4E}"/>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6" name="Footer Placeholder 5">
            <a:extLst>
              <a:ext uri="{FF2B5EF4-FFF2-40B4-BE49-F238E27FC236}">
                <a16:creationId xmlns:a16="http://schemas.microsoft.com/office/drawing/2014/main" id="{90438966-B5AF-A789-FCA3-E89286068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9C1679-7981-C9C0-BEA9-FD2E176EB068}"/>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164646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3698-5215-118F-1DB0-BCE153FF31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3A5065-9B1B-CA35-1708-FDA6575D19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8CAF79-5C10-FD23-1196-680238DFD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B03AE-F424-D54D-0A06-CB5F46C9D638}"/>
              </a:ext>
            </a:extLst>
          </p:cNvPr>
          <p:cNvSpPr>
            <a:spLocks noGrp="1"/>
          </p:cNvSpPr>
          <p:nvPr>
            <p:ph type="dt" sz="half" idx="10"/>
          </p:nvPr>
        </p:nvSpPr>
        <p:spPr/>
        <p:txBody>
          <a:bodyPr/>
          <a:lstStyle/>
          <a:p>
            <a:fld id="{BBC14114-FE0D-4EBC-91DC-8291E2A41AB2}" type="datetimeFigureOut">
              <a:rPr lang="en-US" smtClean="0"/>
              <a:t>1/6/2024</a:t>
            </a:fld>
            <a:endParaRPr lang="en-US"/>
          </a:p>
        </p:txBody>
      </p:sp>
      <p:sp>
        <p:nvSpPr>
          <p:cNvPr id="6" name="Footer Placeholder 5">
            <a:extLst>
              <a:ext uri="{FF2B5EF4-FFF2-40B4-BE49-F238E27FC236}">
                <a16:creationId xmlns:a16="http://schemas.microsoft.com/office/drawing/2014/main" id="{B917F27C-75C8-8A35-18D8-DD2361D959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2F3294-706D-2FDC-B7A5-1E87EC534089}"/>
              </a:ext>
            </a:extLst>
          </p:cNvPr>
          <p:cNvSpPr>
            <a:spLocks noGrp="1"/>
          </p:cNvSpPr>
          <p:nvPr>
            <p:ph type="sldNum" sz="quarter" idx="12"/>
          </p:nvPr>
        </p:nvSpPr>
        <p:spPr/>
        <p:txBody>
          <a:bodyPr/>
          <a:lstStyle/>
          <a:p>
            <a:fld id="{00E78D9B-F1AB-40CD-8A07-2EF56ECA111E}" type="slidenum">
              <a:rPr lang="en-US" smtClean="0"/>
              <a:t>‹#›</a:t>
            </a:fld>
            <a:endParaRPr lang="en-US"/>
          </a:p>
        </p:txBody>
      </p:sp>
    </p:spTree>
    <p:extLst>
      <p:ext uri="{BB962C8B-B14F-4D97-AF65-F5344CB8AC3E}">
        <p14:creationId xmlns:p14="http://schemas.microsoft.com/office/powerpoint/2010/main" val="295558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3E4A28-D51B-1E9F-9F5D-89FC9F790A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7FE90B-12B8-9866-B51F-FA8115C8A2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D2A8FC-DB21-DDEA-D329-116C594D9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14114-FE0D-4EBC-91DC-8291E2A41AB2}" type="datetimeFigureOut">
              <a:rPr lang="en-US" smtClean="0"/>
              <a:t>1/6/2024</a:t>
            </a:fld>
            <a:endParaRPr lang="en-US"/>
          </a:p>
        </p:txBody>
      </p:sp>
      <p:sp>
        <p:nvSpPr>
          <p:cNvPr id="5" name="Footer Placeholder 4">
            <a:extLst>
              <a:ext uri="{FF2B5EF4-FFF2-40B4-BE49-F238E27FC236}">
                <a16:creationId xmlns:a16="http://schemas.microsoft.com/office/drawing/2014/main" id="{FD8CFA13-D22E-D4F2-3817-8F1D8C1D78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91B2E3-FC32-B47E-C361-68143EE0FC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78D9B-F1AB-40CD-8A07-2EF56ECA111E}" type="slidenum">
              <a:rPr lang="en-US" smtClean="0"/>
              <a:t>‹#›</a:t>
            </a:fld>
            <a:endParaRPr lang="en-US"/>
          </a:p>
        </p:txBody>
      </p:sp>
    </p:spTree>
    <p:extLst>
      <p:ext uri="{BB962C8B-B14F-4D97-AF65-F5344CB8AC3E}">
        <p14:creationId xmlns:p14="http://schemas.microsoft.com/office/powerpoint/2010/main" val="3374740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hyperlink" Target="https://nttuan8.com/bai-1-linear-regression-va-gradient-descent/#Ma_tran" TargetMode="External"/><Relationship Id="rId3" Type="http://schemas.openxmlformats.org/officeDocument/2006/relationships/image" Target="../media/image18.png"/><Relationship Id="rId7" Type="http://schemas.openxmlformats.org/officeDocument/2006/relationships/hyperlink" Target="https://vi.wikipedia.org/wiki/Pixel"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jpe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7" name="Google Shape;57;p15">
            <a:extLst>
              <a:ext uri="{FF2B5EF4-FFF2-40B4-BE49-F238E27FC236}">
                <a16:creationId xmlns:a16="http://schemas.microsoft.com/office/drawing/2014/main" id="{750A4EF7-520B-12F2-53DA-A10722636E81}"/>
              </a:ext>
            </a:extLst>
          </p:cNvPr>
          <p:cNvSpPr txBox="1">
            <a:spLocks/>
          </p:cNvSpPr>
          <p:nvPr/>
        </p:nvSpPr>
        <p:spPr>
          <a:xfrm>
            <a:off x="2296158" y="1130268"/>
            <a:ext cx="8266176" cy="2853618"/>
          </a:xfrm>
          <a:prstGeom prst="rect">
            <a:avLst/>
          </a:prstGeom>
        </p:spPr>
        <p:txBody>
          <a:bodyPr spcFirstLastPara="1" vert="horz" wrap="square" lIns="91425" tIns="91425" rIns="91425" bIns="91425" rtlCol="0" anchor="b" anchorCtr="0">
            <a:noAutofit/>
          </a:bodyPr>
          <a:lstStyle>
            <a:lvl1pPr lvl="0" algn="ctr"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pPr>
              <a:lnSpc>
                <a:spcPct val="107000"/>
              </a:lnSpc>
              <a:spcAft>
                <a:spcPts val="800"/>
              </a:spcAft>
              <a:tabLst>
                <a:tab pos="57150" algn="l"/>
                <a:tab pos="1143000" algn="l"/>
              </a:tabLst>
            </a:pP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NGHIÊN</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CỨU</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VÀ</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XÂY</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DỰNG</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ỨNG</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DỤNG</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PHÂN</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VÙNG</a:t>
            </a:r>
            <a:r>
              <a:rPr lang="en-US" sz="3600" b="1">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600" b="1" err="1">
                <a:solidFill>
                  <a:schemeClr val="bg1"/>
                </a:solidFill>
                <a:latin typeface="Times New Roman" panose="02020603050405020304" pitchFamily="18" charset="0"/>
                <a:ea typeface="Calibri" panose="020F0502020204030204" pitchFamily="34" charset="0"/>
                <a:cs typeface="Arial" panose="020B0604020202020204" pitchFamily="34" charset="0"/>
              </a:rPr>
              <a:t>ẢNH</a:t>
            </a:r>
            <a:br>
              <a:rPr lang="en-US" sz="3600">
                <a:solidFill>
                  <a:schemeClr val="bg1"/>
                </a:solidFill>
                <a:latin typeface="Calibri" panose="020F0502020204030204" pitchFamily="34" charset="0"/>
                <a:ea typeface="Calibri" panose="020F0502020204030204" pitchFamily="34" charset="0"/>
                <a:cs typeface="Arial" panose="020B0604020202020204" pitchFamily="34" charset="0"/>
              </a:rPr>
            </a:b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a:t>
            </a:r>
            <a:r>
              <a:rPr lang="en-US" sz="3200" err="1">
                <a:solidFill>
                  <a:schemeClr val="bg1"/>
                </a:solidFill>
                <a:latin typeface="Times New Roman" panose="02020603050405020304" pitchFamily="18" charset="0"/>
                <a:ea typeface="Calibri" panose="020F0502020204030204" pitchFamily="34" charset="0"/>
                <a:cs typeface="Arial" panose="020B0604020202020204" pitchFamily="34" charset="0"/>
              </a:rPr>
              <a:t>DỰA</a:t>
            </a: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200" err="1">
                <a:solidFill>
                  <a:schemeClr val="bg1"/>
                </a:solidFill>
                <a:latin typeface="Times New Roman" panose="02020603050405020304" pitchFamily="18" charset="0"/>
                <a:ea typeface="Calibri" panose="020F0502020204030204" pitchFamily="34" charset="0"/>
                <a:cs typeface="Arial" panose="020B0604020202020204" pitchFamily="34" charset="0"/>
              </a:rPr>
              <a:t>TRÊN</a:t>
            </a: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200" err="1">
                <a:solidFill>
                  <a:schemeClr val="bg1"/>
                </a:solidFill>
                <a:latin typeface="Times New Roman" panose="02020603050405020304" pitchFamily="18" charset="0"/>
                <a:ea typeface="Calibri" panose="020F0502020204030204" pitchFamily="34" charset="0"/>
                <a:cs typeface="Arial" panose="020B0604020202020204" pitchFamily="34" charset="0"/>
              </a:rPr>
              <a:t>THUẬT</a:t>
            </a: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200" err="1">
                <a:solidFill>
                  <a:schemeClr val="bg1"/>
                </a:solidFill>
                <a:latin typeface="Times New Roman" panose="02020603050405020304" pitchFamily="18" charset="0"/>
                <a:ea typeface="Calibri" panose="020F0502020204030204" pitchFamily="34" charset="0"/>
                <a:cs typeface="Arial" panose="020B0604020202020204" pitchFamily="34" charset="0"/>
              </a:rPr>
              <a:t>TOÁN</a:t>
            </a: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3200" err="1">
                <a:solidFill>
                  <a:schemeClr val="bg1"/>
                </a:solidFill>
                <a:latin typeface="Times New Roman" panose="02020603050405020304" pitchFamily="18" charset="0"/>
                <a:ea typeface="Calibri" panose="020F0502020204030204" pitchFamily="34" charset="0"/>
                <a:cs typeface="Arial" panose="020B0604020202020204" pitchFamily="34" charset="0"/>
              </a:rPr>
              <a:t>KMEANS</a:t>
            </a:r>
            <a:r>
              <a:rPr lang="en-US" sz="3200">
                <a:solidFill>
                  <a:schemeClr val="bg1"/>
                </a:solidFill>
                <a:latin typeface="Times New Roman" panose="02020603050405020304" pitchFamily="18" charset="0"/>
                <a:ea typeface="Calibri" panose="020F0502020204030204" pitchFamily="34" charset="0"/>
                <a:cs typeface="Arial" panose="020B0604020202020204" pitchFamily="34" charset="0"/>
              </a:rPr>
              <a:t>)</a:t>
            </a:r>
            <a:br>
              <a:rPr lang="en-US" sz="3200">
                <a:solidFill>
                  <a:schemeClr val="bg1"/>
                </a:solidFill>
                <a:latin typeface="Calibri" panose="020F0502020204030204" pitchFamily="34" charset="0"/>
                <a:ea typeface="Calibri" panose="020F0502020204030204" pitchFamily="34" charset="0"/>
                <a:cs typeface="Arial" panose="020B0604020202020204" pitchFamily="34" charset="0"/>
              </a:rPr>
            </a:br>
            <a:endParaRPr lang="en-US" sz="4400">
              <a:solidFill>
                <a:schemeClr val="bg1"/>
              </a:solidFill>
            </a:endParaRPr>
          </a:p>
        </p:txBody>
      </p:sp>
      <p:sp>
        <p:nvSpPr>
          <p:cNvPr id="9" name="Google Shape;58;p15">
            <a:extLst>
              <a:ext uri="{FF2B5EF4-FFF2-40B4-BE49-F238E27FC236}">
                <a16:creationId xmlns:a16="http://schemas.microsoft.com/office/drawing/2014/main" id="{7682020C-FD64-D3DA-9D7A-DFB964EFF28E}"/>
              </a:ext>
            </a:extLst>
          </p:cNvPr>
          <p:cNvSpPr txBox="1">
            <a:spLocks/>
          </p:cNvSpPr>
          <p:nvPr/>
        </p:nvSpPr>
        <p:spPr>
          <a:xfrm>
            <a:off x="4896879" y="3134549"/>
            <a:ext cx="6551784" cy="917217"/>
          </a:xfrm>
          <a:prstGeom prst="rect">
            <a:avLst/>
          </a:prstGeom>
          <a:solidFill>
            <a:schemeClr val="dk1">
              <a:alpha val="56699"/>
            </a:schemeClr>
          </a:solidFill>
        </p:spPr>
        <p:txBody>
          <a:bodyPr spcFirstLastPara="1" vert="horz" wrap="square" lIns="91425" tIns="91425" rIns="91425" bIns="91425" rtlCol="0" anchor="t"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pPr marL="457200" algn="just">
              <a:lnSpc>
                <a:spcPct val="150000"/>
              </a:lnSpc>
              <a:spcAft>
                <a:spcPts val="800"/>
              </a:spcAft>
              <a:tabLst>
                <a:tab pos="57150" algn="l"/>
                <a:tab pos="1143000" algn="l"/>
              </a:tabLst>
            </a:pPr>
            <a:r>
              <a:rPr lang="vi-VN" sz="2400" b="1">
                <a:latin typeface="Times New Roman" panose="02020603050405020304" pitchFamily="18" charset="0"/>
                <a:ea typeface="Calibri" panose="020F0502020204030204" pitchFamily="34" charset="0"/>
                <a:cs typeface="Arial" panose="020B0604020202020204" pitchFamily="34" charset="0"/>
              </a:rPr>
              <a:t>Thành viên : 	Nguyễn Đức Mạnh</a:t>
            </a:r>
            <a:endParaRPr lang="vi-VN" sz="2400">
              <a:latin typeface="Calibri" panose="020F0502020204030204" pitchFamily="34" charset="0"/>
              <a:ea typeface="Calibri" panose="020F0502020204030204" pitchFamily="34" charset="0"/>
              <a:cs typeface="Arial" panose="020B0604020202020204" pitchFamily="34" charset="0"/>
            </a:endParaRPr>
          </a:p>
          <a:p>
            <a:pPr marL="457200" algn="just">
              <a:lnSpc>
                <a:spcPct val="115000"/>
              </a:lnSpc>
              <a:spcAft>
                <a:spcPts val="800"/>
              </a:spcAft>
              <a:tabLst>
                <a:tab pos="57150" algn="l"/>
                <a:tab pos="1143000" algn="l"/>
              </a:tabLst>
            </a:pPr>
            <a:r>
              <a:rPr lang="vi-VN" sz="2400" b="1">
                <a:latin typeface="Times New Roman" panose="02020603050405020304" pitchFamily="18" charset="0"/>
                <a:ea typeface="Calibri" panose="020F0502020204030204" pitchFamily="34" charset="0"/>
                <a:cs typeface="Arial" panose="020B0604020202020204" pitchFamily="34" charset="0"/>
              </a:rPr>
              <a:t>									</a:t>
            </a:r>
            <a:endParaRPr lang="vi-VN"/>
          </a:p>
        </p:txBody>
      </p:sp>
      <p:pic>
        <p:nvPicPr>
          <p:cNvPr id="11" name="Google Shape;59;p15">
            <a:extLst>
              <a:ext uri="{FF2B5EF4-FFF2-40B4-BE49-F238E27FC236}">
                <a16:creationId xmlns:a16="http://schemas.microsoft.com/office/drawing/2014/main" id="{A79C394D-BE5B-A00E-5D83-14A3D698D785}"/>
              </a:ext>
            </a:extLst>
          </p:cNvPr>
          <p:cNvPicPr preferRelativeResize="0"/>
          <p:nvPr/>
        </p:nvPicPr>
        <p:blipFill rotWithShape="1">
          <a:blip r:embed="rId3">
            <a:alphaModFix/>
          </a:blip>
          <a:srcRect l="25302" r="25297"/>
          <a:stretch/>
        </p:blipFill>
        <p:spPr>
          <a:xfrm>
            <a:off x="-70894" y="1564540"/>
            <a:ext cx="3049450" cy="3472324"/>
          </a:xfrm>
          <a:prstGeom prst="rect">
            <a:avLst/>
          </a:prstGeom>
          <a:noFill/>
          <a:ln>
            <a:noFill/>
          </a:ln>
        </p:spPr>
      </p:pic>
      <p:sp>
        <p:nvSpPr>
          <p:cNvPr id="12" name="TextBox 11">
            <a:extLst>
              <a:ext uri="{FF2B5EF4-FFF2-40B4-BE49-F238E27FC236}">
                <a16:creationId xmlns:a16="http://schemas.microsoft.com/office/drawing/2014/main" id="{991181FB-3F42-DC5B-B7FC-CE13BB47DF0D}"/>
              </a:ext>
            </a:extLst>
          </p:cNvPr>
          <p:cNvSpPr txBox="1"/>
          <p:nvPr/>
        </p:nvSpPr>
        <p:spPr>
          <a:xfrm>
            <a:off x="2371345" y="95314"/>
            <a:ext cx="7603832" cy="965842"/>
          </a:xfrm>
          <a:prstGeom prst="rect">
            <a:avLst/>
          </a:prstGeom>
          <a:noFill/>
        </p:spPr>
        <p:txBody>
          <a:bodyPr wrap="square">
            <a:spAutoFit/>
          </a:bodyPr>
          <a:lstStyle/>
          <a:p>
            <a:pPr marL="0" marR="0" algn="ctr">
              <a:lnSpc>
                <a:spcPct val="107000"/>
              </a:lnSpc>
              <a:spcBef>
                <a:spcPts val="0"/>
              </a:spcBef>
              <a:spcAft>
                <a:spcPts val="800"/>
              </a:spcAft>
              <a:tabLst>
                <a:tab pos="57150" algn="l"/>
              </a:tabLst>
            </a:pPr>
            <a:r>
              <a:rPr lang="vi-VN" sz="2400" b="1">
                <a:solidFill>
                  <a:schemeClr val="accent2">
                    <a:lumMod val="20000"/>
                    <a:lumOff val="80000"/>
                  </a:schemeClr>
                </a:solidFill>
                <a:effectLst/>
                <a:latin typeface="Times New Roman" panose="02020603050405020304" pitchFamily="18" charset="0"/>
                <a:ea typeface="Calibri" panose="020F0502020204030204" pitchFamily="34" charset="0"/>
                <a:cs typeface="Arial" panose="020B0604020202020204" pitchFamily="34" charset="0"/>
              </a:rPr>
              <a:t>TRƯỜNG ĐẠI HỌC KIẾN TRÚC HÀ NỘI</a:t>
            </a:r>
            <a:endParaRPr lang="en-US" sz="2400">
              <a:solidFill>
                <a:schemeClr val="accent2">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tabLst>
                <a:tab pos="57150" algn="l"/>
              </a:tabLst>
            </a:pPr>
            <a:r>
              <a:rPr lang="vi-VN" sz="2400" b="1">
                <a:solidFill>
                  <a:schemeClr val="accent2">
                    <a:lumMod val="20000"/>
                    <a:lumOff val="80000"/>
                  </a:schemeClr>
                </a:solidFill>
                <a:effectLst/>
                <a:latin typeface="Times New Roman" panose="02020603050405020304" pitchFamily="18" charset="0"/>
                <a:ea typeface="Calibri" panose="020F0502020204030204" pitchFamily="34" charset="0"/>
                <a:cs typeface="Arial" panose="020B0604020202020204" pitchFamily="34" charset="0"/>
              </a:rPr>
              <a:t>KHOA CÔNG NGHỆ THÔNG TIN</a:t>
            </a:r>
            <a:endParaRPr lang="en-US" sz="2400">
              <a:solidFill>
                <a:schemeClr val="accent2">
                  <a:lumMod val="20000"/>
                  <a:lumOff val="80000"/>
                </a:schemeClr>
              </a:solidFill>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1517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6"/>
          <p:cNvSpPr txBox="1">
            <a:spLocks noGrp="1"/>
          </p:cNvSpPr>
          <p:nvPr>
            <p:ph type="body" idx="1"/>
          </p:nvPr>
        </p:nvSpPr>
        <p:spPr>
          <a:xfrm>
            <a:off x="1292435" y="776567"/>
            <a:ext cx="2740304" cy="797169"/>
          </a:xfrm>
          <a:prstGeom prst="rect">
            <a:avLst/>
          </a:prstGeom>
        </p:spPr>
        <p:txBody>
          <a:bodyPr spcFirstLastPara="1" vert="horz" wrap="square" lIns="121900" tIns="121900" rIns="121900" bIns="121900" rtlCol="0" anchor="t" anchorCtr="0">
            <a:noAutofit/>
          </a:bodyPr>
          <a:lstStyle/>
          <a:p>
            <a:pPr marL="0" marR="0" indent="0" algn="just">
              <a:lnSpc>
                <a:spcPct val="107000"/>
              </a:lnSpc>
              <a:spcBef>
                <a:spcPts val="0"/>
              </a:spcBef>
              <a:spcAft>
                <a:spcPts val="800"/>
              </a:spcAft>
              <a:buNone/>
              <a:tabLst>
                <a:tab pos="57150" algn="l"/>
              </a:tabLst>
            </a:pPr>
            <a:r>
              <a:rPr lang="vi-VN" sz="2400">
                <a:effectLst/>
                <a:latin typeface="Times New Roman" panose="02020603050405020304" pitchFamily="18" charset="0"/>
                <a:ea typeface="Times New Roman" panose="02020603050405020304" pitchFamily="18" charset="0"/>
                <a:cs typeface="Arial" panose="020B0604020202020204" pitchFamily="34" charset="0"/>
              </a:rPr>
              <a:t>Chuẩn bị hình ảnh</a:t>
            </a:r>
            <a:endParaRPr>
              <a:solidFill>
                <a:schemeClr val="lt2"/>
              </a:solidFill>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4945691" y="776567"/>
            <a:ext cx="3024553" cy="824723"/>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lnSpc>
                <a:spcPct val="107000"/>
              </a:lnSpc>
              <a:spcBef>
                <a:spcPts val="0"/>
              </a:spcBef>
              <a:spcAft>
                <a:spcPts val="800"/>
              </a:spcAft>
              <a:buNone/>
              <a:tabLst>
                <a:tab pos="57150" algn="l"/>
              </a:tabLst>
            </a:pPr>
            <a:r>
              <a:rPr lang="vi-VN" sz="2400">
                <a:effectLst/>
                <a:latin typeface="Times New Roman" panose="02020603050405020304" pitchFamily="18" charset="0"/>
                <a:ea typeface="Times New Roman" panose="02020603050405020304" pitchFamily="18" charset="0"/>
                <a:cs typeface="Arial" panose="020B0604020202020204" pitchFamily="34" charset="0"/>
              </a:rPr>
              <a:t>Xử lý hình ảnh tiền </a:t>
            </a:r>
            <a:r>
              <a:rPr lang="en-US" sz="2400">
                <a:effectLst/>
                <a:latin typeface="Times New Roman" panose="02020603050405020304" pitchFamily="18" charset="0"/>
                <a:ea typeface="Times New Roman" panose="02020603050405020304" pitchFamily="18" charset="0"/>
                <a:cs typeface="Arial" panose="020B0604020202020204" pitchFamily="34" charset="0"/>
              </a:rPr>
              <a:t>lệ:</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40D95192-1A67-9768-FCA0-3DF377D82A01}"/>
              </a:ext>
            </a:extLst>
          </p:cNvPr>
          <p:cNvSpPr>
            <a:spLocks noGrp="1"/>
          </p:cNvSpPr>
          <p:nvPr>
            <p:ph type="title"/>
          </p:nvPr>
        </p:nvSpPr>
        <p:spPr>
          <a:xfrm>
            <a:off x="0" y="195770"/>
            <a:ext cx="6096000" cy="670800"/>
          </a:xfrm>
        </p:spPr>
        <p:txBody>
          <a:bodyPr/>
          <a:lstStyle/>
          <a:p>
            <a:r>
              <a:rPr lang="vi-VN"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Ứng dụng thuật toán Kmeans .</a:t>
            </a:r>
            <a:endParaRPr lang="en-US" sz="6000">
              <a:solidFill>
                <a:schemeClr val="bg1"/>
              </a:solidFill>
              <a:latin typeface="Times New Roman" panose="02020603050405020304" pitchFamily="18" charset="0"/>
              <a:cs typeface="Times New Roman" panose="02020603050405020304" pitchFamily="18" charset="0"/>
            </a:endParaRPr>
          </a:p>
        </p:txBody>
      </p:sp>
      <p:sp>
        <p:nvSpPr>
          <p:cNvPr id="5" name="Google Shape;65;p16">
            <a:extLst>
              <a:ext uri="{FF2B5EF4-FFF2-40B4-BE49-F238E27FC236}">
                <a16:creationId xmlns:a16="http://schemas.microsoft.com/office/drawing/2014/main" id="{3D89DCF6-74C6-AF5A-0484-3BF88B7C760D}"/>
              </a:ext>
            </a:extLst>
          </p:cNvPr>
          <p:cNvSpPr txBox="1">
            <a:spLocks/>
          </p:cNvSpPr>
          <p:nvPr/>
        </p:nvSpPr>
        <p:spPr>
          <a:xfrm>
            <a:off x="5258193" y="4058713"/>
            <a:ext cx="2399548" cy="67080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lgn="just">
              <a:lnSpc>
                <a:spcPct val="107000"/>
              </a:lnSpc>
              <a:spcBef>
                <a:spcPts val="0"/>
              </a:spcBef>
              <a:spcAft>
                <a:spcPts val="800"/>
              </a:spcAft>
              <a:buNone/>
              <a:tabLst>
                <a:tab pos="57150" algn="l"/>
              </a:tabLst>
            </a:pPr>
            <a:r>
              <a:rPr lang="vi-VN" sz="2400">
                <a:effectLst/>
                <a:latin typeface="Times New Roman" panose="02020603050405020304" pitchFamily="18" charset="0"/>
                <a:ea typeface="Times New Roman" panose="02020603050405020304" pitchFamily="18" charset="0"/>
                <a:cs typeface="Arial" panose="020B0604020202020204" pitchFamily="34" charset="0"/>
              </a:rPr>
              <a:t>Hiển thị kết quả </a:t>
            </a:r>
            <a:endParaRPr lang="en-US" sz="2400">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6" name="Google Shape;65;p16">
            <a:extLst>
              <a:ext uri="{FF2B5EF4-FFF2-40B4-BE49-F238E27FC236}">
                <a16:creationId xmlns:a16="http://schemas.microsoft.com/office/drawing/2014/main" id="{D63308DD-BBFB-B11F-5DFA-3FA26DE0EA80}"/>
              </a:ext>
            </a:extLst>
          </p:cNvPr>
          <p:cNvSpPr txBox="1">
            <a:spLocks/>
          </p:cNvSpPr>
          <p:nvPr/>
        </p:nvSpPr>
        <p:spPr>
          <a:xfrm>
            <a:off x="8561139" y="843925"/>
            <a:ext cx="2740304" cy="757365"/>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lgn="just">
              <a:lnSpc>
                <a:spcPct val="107000"/>
              </a:lnSpc>
              <a:spcBef>
                <a:spcPts val="0"/>
              </a:spcBef>
              <a:spcAft>
                <a:spcPts val="800"/>
              </a:spcAft>
              <a:buNone/>
              <a:tabLst>
                <a:tab pos="57150" algn="l"/>
              </a:tabLst>
            </a:pPr>
            <a:r>
              <a:rPr lang="vi-VN" sz="2400">
                <a:effectLst/>
                <a:latin typeface="Times New Roman" panose="02020603050405020304" pitchFamily="18" charset="0"/>
                <a:ea typeface="Times New Roman" panose="02020603050405020304" pitchFamily="18" charset="0"/>
                <a:cs typeface="Arial" panose="020B0604020202020204" pitchFamily="34" charset="0"/>
              </a:rPr>
              <a:t>Áp dụng K-means </a:t>
            </a:r>
            <a:endParaRPr lang="en-US" sz="2400">
              <a:effectLst/>
              <a:latin typeface="Calibri" panose="020F0502020204030204" pitchFamily="34" charset="0"/>
              <a:ea typeface="Calibri" panose="020F0502020204030204" pitchFamily="34" charset="0"/>
              <a:cs typeface="Arial" panose="020B0604020202020204" pitchFamily="34" charset="0"/>
            </a:endParaRPr>
          </a:p>
        </p:txBody>
      </p:sp>
      <p:pic>
        <p:nvPicPr>
          <p:cNvPr id="8" name="Picture 7" descr="A tree in a field&#10;&#10;Description automatically generated">
            <a:extLst>
              <a:ext uri="{FF2B5EF4-FFF2-40B4-BE49-F238E27FC236}">
                <a16:creationId xmlns:a16="http://schemas.microsoft.com/office/drawing/2014/main" id="{75EB96C7-1571-C9A5-1BB4-C4EEA25B41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2435" y="1625805"/>
            <a:ext cx="2740304" cy="2389548"/>
          </a:xfrm>
          <a:prstGeom prst="rect">
            <a:avLst/>
          </a:prstGeom>
          <a:noFill/>
          <a:ln>
            <a:noFill/>
          </a:ln>
        </p:spPr>
      </p:pic>
      <p:pic>
        <p:nvPicPr>
          <p:cNvPr id="9" name="Picture 8" descr="A white rectangular object with black numbers&#10;&#10;Description automatically generated with medium confidence">
            <a:extLst>
              <a:ext uri="{FF2B5EF4-FFF2-40B4-BE49-F238E27FC236}">
                <a16:creationId xmlns:a16="http://schemas.microsoft.com/office/drawing/2014/main" id="{C2CF899E-86F0-A818-57A7-ED69688A2027}"/>
              </a:ext>
            </a:extLst>
          </p:cNvPr>
          <p:cNvPicPr>
            <a:picLocks noChangeAspect="1"/>
          </p:cNvPicPr>
          <p:nvPr/>
        </p:nvPicPr>
        <p:blipFill>
          <a:blip r:embed="rId4"/>
          <a:stretch>
            <a:fillRect/>
          </a:stretch>
        </p:blipFill>
        <p:spPr>
          <a:xfrm>
            <a:off x="4945691" y="1625805"/>
            <a:ext cx="3024553" cy="2389548"/>
          </a:xfrm>
          <a:prstGeom prst="rect">
            <a:avLst/>
          </a:prstGeom>
        </p:spPr>
      </p:pic>
      <p:pic>
        <p:nvPicPr>
          <p:cNvPr id="10" name="Picture 9" descr="A white paper with numbers and symbols&#10;&#10;Description automatically generated with medium confidence">
            <a:extLst>
              <a:ext uri="{FF2B5EF4-FFF2-40B4-BE49-F238E27FC236}">
                <a16:creationId xmlns:a16="http://schemas.microsoft.com/office/drawing/2014/main" id="{0BB985B8-279B-7D3D-7C03-C6E9C33B4EB0}"/>
              </a:ext>
            </a:extLst>
          </p:cNvPr>
          <p:cNvPicPr>
            <a:picLocks noChangeAspect="1"/>
          </p:cNvPicPr>
          <p:nvPr/>
        </p:nvPicPr>
        <p:blipFill>
          <a:blip r:embed="rId5"/>
          <a:stretch>
            <a:fillRect/>
          </a:stretch>
        </p:blipFill>
        <p:spPr>
          <a:xfrm>
            <a:off x="8561139" y="1625805"/>
            <a:ext cx="2740304" cy="2389548"/>
          </a:xfrm>
          <a:prstGeom prst="rect">
            <a:avLst/>
          </a:prstGeom>
        </p:spPr>
      </p:pic>
      <p:pic>
        <p:nvPicPr>
          <p:cNvPr id="11" name="Picture 10" descr="A tree with green leaves&#10;&#10;Description automatically generated">
            <a:extLst>
              <a:ext uri="{FF2B5EF4-FFF2-40B4-BE49-F238E27FC236}">
                <a16:creationId xmlns:a16="http://schemas.microsoft.com/office/drawing/2014/main" id="{479E9B2A-17E1-F541-6AA0-A7A3B4A4AA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62587" y="4664828"/>
            <a:ext cx="6963507" cy="2079644"/>
          </a:xfrm>
          <a:prstGeom prst="rect">
            <a:avLst/>
          </a:prstGeom>
          <a:noFill/>
          <a:ln>
            <a:noFill/>
          </a:ln>
        </p:spPr>
      </p:pic>
    </p:spTree>
    <p:extLst>
      <p:ext uri="{BB962C8B-B14F-4D97-AF65-F5344CB8AC3E}">
        <p14:creationId xmlns:p14="http://schemas.microsoft.com/office/powerpoint/2010/main" val="2826925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5">
                                            <p:txEl>
                                              <p:pRg st="0" end="0"/>
                                            </p:txEl>
                                          </p:spTgt>
                                        </p:tgtEl>
                                      </p:cBhvr>
                                    </p:animEffect>
                                    <p:set>
                                      <p:cBhvr>
                                        <p:cTn id="21" dur="1" fill="hold">
                                          <p:stCondLst>
                                            <p:cond delay="499"/>
                                          </p:stCondLst>
                                        </p:cTn>
                                        <p:tgtEl>
                                          <p:spTgt spid="65">
                                            <p:txEl>
                                              <p:pRg st="0" end="0"/>
                                            </p:txEl>
                                          </p:spTgt>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65">
                                            <p:bg/>
                                          </p:spTgt>
                                        </p:tgtEl>
                                      </p:cBhvr>
                                    </p:animEffect>
                                    <p:set>
                                      <p:cBhvr>
                                        <p:cTn id="24" dur="1" fill="hold">
                                          <p:stCondLst>
                                            <p:cond delay="499"/>
                                          </p:stCondLst>
                                        </p:cTn>
                                        <p:tgtEl>
                                          <p:spTgt spid="65">
                                            <p:bg/>
                                          </p:spTgt>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
                                        </p:tgtEl>
                                      </p:cBhvr>
                                    </p:animEffect>
                                    <p:set>
                                      <p:cBhvr>
                                        <p:cTn id="40" dur="1" fill="hold">
                                          <p:stCondLst>
                                            <p:cond delay="499"/>
                                          </p:stCondLst>
                                        </p:cTn>
                                        <p:tgtEl>
                                          <p:spTgt spid="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anim calcmode="lin" valueType="num">
                                      <p:cBhvr>
                                        <p:cTn id="51" dur="1000" fill="hold"/>
                                        <p:tgtEl>
                                          <p:spTgt spid="10"/>
                                        </p:tgtEl>
                                        <p:attrNameLst>
                                          <p:attrName>ppt_x</p:attrName>
                                        </p:attrNameLst>
                                      </p:cBhvr>
                                      <p:tavLst>
                                        <p:tav tm="0">
                                          <p:val>
                                            <p:strVal val="#ppt_x"/>
                                          </p:val>
                                        </p:tav>
                                        <p:tav tm="100000">
                                          <p:val>
                                            <p:strVal val="#ppt_x"/>
                                          </p:val>
                                        </p:tav>
                                      </p:tavLst>
                                    </p:anim>
                                    <p:anim calcmode="lin" valueType="num">
                                      <p:cBhvr>
                                        <p:cTn id="5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6"/>
                                        </p:tgtEl>
                                      </p:cBhvr>
                                    </p:animEffect>
                                    <p:set>
                                      <p:cBhvr>
                                        <p:cTn id="57" dur="1" fill="hold">
                                          <p:stCondLst>
                                            <p:cond delay="499"/>
                                          </p:stCondLst>
                                        </p:cTn>
                                        <p:tgtEl>
                                          <p:spTgt spid="6"/>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childTnLst>
                          </p:cTn>
                        </p:par>
                        <p:par>
                          <p:cTn id="61" fill="hold">
                            <p:stCondLst>
                              <p:cond delay="500"/>
                            </p:stCondLst>
                            <p:childTnLst>
                              <p:par>
                                <p:cTn id="62" presetID="10" presetClass="entr" presetSubtype="0" fill="hold" grpId="0"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42" presetClass="entr" presetSubtype="0"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1000"/>
                                        <p:tgtEl>
                                          <p:spTgt spid="11"/>
                                        </p:tgtEl>
                                      </p:cBhvr>
                                    </p:animEffect>
                                    <p:anim calcmode="lin" valueType="num">
                                      <p:cBhvr>
                                        <p:cTn id="68" dur="1000" fill="hold"/>
                                        <p:tgtEl>
                                          <p:spTgt spid="11"/>
                                        </p:tgtEl>
                                        <p:attrNameLst>
                                          <p:attrName>ppt_x</p:attrName>
                                        </p:attrNameLst>
                                      </p:cBhvr>
                                      <p:tavLst>
                                        <p:tav tm="0">
                                          <p:val>
                                            <p:strVal val="#ppt_x"/>
                                          </p:val>
                                        </p:tav>
                                        <p:tav tm="100000">
                                          <p:val>
                                            <p:strVal val="#ppt_x"/>
                                          </p:val>
                                        </p:tav>
                                      </p:tavLst>
                                    </p:anim>
                                    <p:anim calcmode="lin" valueType="num">
                                      <p:cBhvr>
                                        <p:cTn id="6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2" grpId="0" animBg="1"/>
      <p:bldP spid="2" grpId="1" animBg="1"/>
      <p:bldP spid="5" grpId="0" animBg="1"/>
      <p:bldP spid="6" grpId="0" animBg="1"/>
      <p:bldP spid="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949125" y="285107"/>
            <a:ext cx="10374775" cy="1011258"/>
          </a:xfrm>
          <a:prstGeom prst="rect">
            <a:avLst/>
          </a:prstGeom>
        </p:spPr>
        <p:txBody>
          <a:bodyPr spcFirstLastPara="1" vert="horz" wrap="square" lIns="121900" tIns="121900" rIns="121900" bIns="121900" rtlCol="0" anchor="t" anchorCtr="0">
            <a:noAutofit/>
          </a:bodyPr>
          <a:lstStyle/>
          <a:p>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3 , SẢN PHẨM NGHIÊN CỨU .</a:t>
            </a:r>
            <a:br>
              <a:rPr lang="en-US" sz="3200" b="1" kern="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br>
            <a:endParaRPr sz="4800">
              <a:solidFill>
                <a:schemeClr val="bg1"/>
              </a:solidFill>
            </a:endParaRPr>
          </a:p>
        </p:txBody>
      </p:sp>
      <p:sp>
        <p:nvSpPr>
          <p:cNvPr id="65" name="Google Shape;65;p16"/>
          <p:cNvSpPr txBox="1">
            <a:spLocks noGrp="1"/>
          </p:cNvSpPr>
          <p:nvPr>
            <p:ph type="body" idx="1"/>
          </p:nvPr>
        </p:nvSpPr>
        <p:spPr>
          <a:xfrm>
            <a:off x="462691" y="1661073"/>
            <a:ext cx="4653022" cy="1967698"/>
          </a:xfrm>
          <a:prstGeom prst="rect">
            <a:avLst/>
          </a:prstGeom>
        </p:spPr>
        <p:txBody>
          <a:bodyPr spcFirstLastPara="1" vert="horz" wrap="square" lIns="121900" tIns="121900" rIns="121900" bIns="121900" rtlCol="0" anchor="t" anchorCtr="0">
            <a:noAutofit/>
          </a:bodyPr>
          <a:lstStyle/>
          <a:p>
            <a:pPr marL="795847" lvl="1" indent="0">
              <a:buNone/>
            </a:pPr>
            <a:endParaRPr lang="en-US" sz="3200">
              <a:solidFill>
                <a:srgbClr val="F3F3F3"/>
              </a:solidFill>
              <a:latin typeface="Times New Roman" panose="02020603050405020304" pitchFamily="18" charset="0"/>
              <a:ea typeface="Calibri" panose="020F0502020204030204" pitchFamily="34" charset="0"/>
            </a:endParaRPr>
          </a:p>
          <a:p>
            <a:pPr marL="186262" indent="0">
              <a:buClr>
                <a:schemeClr val="lt2"/>
              </a:buClr>
              <a:buNone/>
            </a:pPr>
            <a:r>
              <a:rPr lang="en-US"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3.1, Tổng quan</a:t>
            </a:r>
            <a:endParaRPr lang="en-US" sz="28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86262" indent="0">
              <a:buClr>
                <a:schemeClr val="lt2"/>
              </a:buClr>
              <a:buNone/>
            </a:pPr>
            <a:r>
              <a:rPr lang="vi-VN"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US"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vi-VN"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Sản phẩm nghiên cứu .</a:t>
            </a:r>
            <a:endParaRPr lang="en-US" sz="28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86262" indent="0">
              <a:buClr>
                <a:schemeClr val="lt2"/>
              </a:buClr>
              <a:buNone/>
            </a:pPr>
            <a:endParaRPr>
              <a:solidFill>
                <a:schemeClr val="lt2"/>
              </a:solidFill>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12790702" y="374388"/>
            <a:ext cx="11029181" cy="320663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buNone/>
              <a:tabLst>
                <a:tab pos="57150" algn="l"/>
              </a:tabLst>
            </a:pPr>
            <a:r>
              <a:rPr lang="en-US" sz="24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3.1, Tổng quan</a:t>
            </a:r>
            <a:endParaRPr lang="en-US" sz="2400" b="1">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buNone/>
              <a:tabLst>
                <a:tab pos="57150" algn="l"/>
              </a:tabLs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Tên sản phẩm</a:t>
            </a:r>
            <a:r>
              <a:rPr lang="en-US" sz="2400" b="1">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1">
              <a:effectLst/>
              <a:latin typeface="Times New Roman" panose="02020603050405020304" pitchFamily="18" charset="0"/>
              <a:ea typeface="Times New Roman" panose="02020603050405020304" pitchFamily="18" charset="0"/>
            </a:endParaRP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Ứng dụng phân vùng ảnh dựa trên thuật toán K-Means</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indent="0">
              <a:buNone/>
              <a:tabLst>
                <a:tab pos="57150" algn="l"/>
              </a:tabLst>
            </a:pPr>
            <a:r>
              <a:rPr lang="en-US" sz="2400" b="1">
                <a:effectLst/>
                <a:latin typeface="Times New Roman" panose="02020603050405020304" pitchFamily="18" charset="0"/>
                <a:ea typeface="Times New Roman" panose="02020603050405020304" pitchFamily="18" charset="0"/>
              </a:rPr>
              <a:t>Mục tiêu chính.</a:t>
            </a: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Phân đoạn hình ảnh thành các khu vực hoặc đối tượng khác nhau dựa trên các đặc trưng, chẳng hạn như màu sắc, độ sáng, hoặc các đặc trưng hình ảnh khác.</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Hiển thị hình ảnh sau khi phân đoạn để người dùng có thể hiểu rõ cấu trúc của hình ảnh.</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1067"/>
              </a:spcAft>
              <a:buNone/>
            </a:pPr>
            <a:endParaRPr lang="en-US" sz="4000" kern="100">
              <a:latin typeface="+mj-lt"/>
              <a:ea typeface="Calibri" panose="020F0502020204030204" pitchFamily="34" charset="0"/>
              <a:cs typeface="Times New Roman" panose="02020603050405020304" pitchFamily="18" charset="0"/>
            </a:endParaRPr>
          </a:p>
        </p:txBody>
      </p:sp>
      <p:sp>
        <p:nvSpPr>
          <p:cNvPr id="18" name="Google Shape;65;p16">
            <a:extLst>
              <a:ext uri="{FF2B5EF4-FFF2-40B4-BE49-F238E27FC236}">
                <a16:creationId xmlns:a16="http://schemas.microsoft.com/office/drawing/2014/main" id="{C8582AC1-8446-541D-DC19-1F73B9DB7106}"/>
              </a:ext>
            </a:extLst>
          </p:cNvPr>
          <p:cNvSpPr txBox="1">
            <a:spLocks/>
          </p:cNvSpPr>
          <p:nvPr/>
        </p:nvSpPr>
        <p:spPr>
          <a:xfrm>
            <a:off x="-12790702" y="-4513756"/>
            <a:ext cx="11029181" cy="3660824"/>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buNone/>
              <a:tabLst>
                <a:tab pos="57150" algn="l"/>
              </a:tabLst>
            </a:pPr>
            <a:r>
              <a:rPr lang="en-US" sz="2400" b="1">
                <a:effectLst/>
                <a:latin typeface="Times New Roman" panose="02020603050405020304" pitchFamily="18" charset="0"/>
                <a:ea typeface="Times New Roman" panose="02020603050405020304" pitchFamily="18" charset="0"/>
              </a:rPr>
              <a:t>Chức năng .</a:t>
            </a: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Đầu vào hình ảnh: Cho phép người dùng tải lên hình ảnh .</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Phân đoạn bằng K-Means: Áp dụng thuật toán K-Means để phân chia hình ảnh thành các cụm màu .</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Tùy chỉnh số lượng cụm: Cho phép người dùng tùy chỉnh số lượng cụm (K) dựa trên nhu cầu.</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tabLst>
                <a:tab pos="57150" algn="l"/>
              </a:tabLst>
            </a:pPr>
            <a:r>
              <a:rPr lang="en-US" sz="2400">
                <a:effectLst/>
                <a:latin typeface="Times New Roman" panose="02020603050405020304" pitchFamily="18" charset="0"/>
                <a:ea typeface="Calibri" panose="020F0502020204030204" pitchFamily="34" charset="0"/>
                <a:cs typeface="Arial" panose="020B0604020202020204" pitchFamily="34" charset="0"/>
              </a:rPr>
              <a:t>Hiển thị kết quả: Hiển thị hình ảnh sau khi phân đoạn.</a:t>
            </a:r>
            <a:endParaRPr lang="en-US" sz="2400">
              <a:effectLst/>
              <a:latin typeface="Calibri" panose="020F0502020204030204" pitchFamily="34" charset="0"/>
              <a:ea typeface="Calibri" panose="020F0502020204030204" pitchFamily="34" charset="0"/>
              <a:cs typeface="Arial" panose="020B0604020202020204" pitchFamily="34" charset="0"/>
            </a:endParaRPr>
          </a:p>
          <a:p>
            <a:r>
              <a:rPr lang="en-US" sz="2400">
                <a:effectLst/>
                <a:latin typeface="Times New Roman" panose="02020603050405020304" pitchFamily="18" charset="0"/>
                <a:ea typeface="Calibri" panose="020F0502020204030204" pitchFamily="34" charset="0"/>
              </a:rPr>
              <a:t>Lưu hình ảnh phân đoạn: </a:t>
            </a:r>
            <a:endParaRPr lang="en-US" sz="4000" kern="100">
              <a:latin typeface="+mj-lt"/>
              <a:ea typeface="Calibri" panose="020F0502020204030204" pitchFamily="34" charset="0"/>
              <a:cs typeface="Times New Roman" panose="02020603050405020304" pitchFamily="18" charset="0"/>
            </a:endParaRPr>
          </a:p>
        </p:txBody>
      </p:sp>
      <p:pic>
        <p:nvPicPr>
          <p:cNvPr id="4" name="Picture 3" descr="A person with a blurry image&#10;&#10;Description automatically generated with medium confidence">
            <a:extLst>
              <a:ext uri="{FF2B5EF4-FFF2-40B4-BE49-F238E27FC236}">
                <a16:creationId xmlns:a16="http://schemas.microsoft.com/office/drawing/2014/main" id="{97F83A2F-F762-6988-1BF8-99C30B90F82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08819"/>
            <a:ext cx="5891514" cy="3839903"/>
          </a:xfrm>
          <a:prstGeom prst="rect">
            <a:avLst/>
          </a:prstGeom>
          <a:noFill/>
          <a:ln>
            <a:noFill/>
          </a:ln>
        </p:spPr>
      </p:pic>
    </p:spTree>
    <p:extLst>
      <p:ext uri="{BB962C8B-B14F-4D97-AF65-F5344CB8AC3E}">
        <p14:creationId xmlns:p14="http://schemas.microsoft.com/office/powerpoint/2010/main" val="494463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animEffect transition="in" filter="fade">
                                      <p:cBhvr>
                                        <p:cTn id="11" dur="500"/>
                                        <p:tgtEl>
                                          <p:spTgt spid="6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animEffect transition="in" filter="fade">
                                      <p:cBhvr>
                                        <p:cTn id="15" dur="500"/>
                                        <p:tgtEl>
                                          <p:spTgt spid="6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65">
                                            <p:txEl>
                                              <p:pRg st="1" end="1"/>
                                            </p:txEl>
                                          </p:spTgt>
                                        </p:tgtEl>
                                      </p:cBhvr>
                                    </p:animEffect>
                                    <p:set>
                                      <p:cBhvr>
                                        <p:cTn id="24" dur="1" fill="hold">
                                          <p:stCondLst>
                                            <p:cond delay="499"/>
                                          </p:stCondLst>
                                        </p:cTn>
                                        <p:tgtEl>
                                          <p:spTgt spid="65">
                                            <p:txEl>
                                              <p:pRg st="1" end="1"/>
                                            </p:txEl>
                                          </p:spTgt>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65">
                                            <p:txEl>
                                              <p:pRg st="2" end="2"/>
                                            </p:txEl>
                                          </p:spTgt>
                                        </p:tgtEl>
                                      </p:cBhvr>
                                    </p:animEffect>
                                    <p:set>
                                      <p:cBhvr>
                                        <p:cTn id="27" dur="1" fill="hold">
                                          <p:stCondLst>
                                            <p:cond delay="499"/>
                                          </p:stCondLst>
                                        </p:cTn>
                                        <p:tgtEl>
                                          <p:spTgt spid="65">
                                            <p:txEl>
                                              <p:pRg st="2" end="2"/>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5">
                                            <p:bg/>
                                          </p:spTgt>
                                        </p:tgtEl>
                                      </p:cBhvr>
                                    </p:animEffect>
                                    <p:set>
                                      <p:cBhvr>
                                        <p:cTn id="30" dur="1" fill="hold">
                                          <p:stCondLst>
                                            <p:cond delay="499"/>
                                          </p:stCondLst>
                                        </p:cTn>
                                        <p:tgtEl>
                                          <p:spTgt spid="65">
                                            <p:bg/>
                                          </p:spTgt>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2" grpId="0" animBg="1"/>
      <p:bldP spid="2" grpId="1"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0" y="396000"/>
            <a:ext cx="8282028" cy="910054"/>
          </a:xfrm>
          <a:prstGeom prst="rect">
            <a:avLst/>
          </a:prstGeom>
        </p:spPr>
        <p:txBody>
          <a:bodyPr spcFirstLastPara="1" vert="horz" wrap="square" lIns="121900" tIns="121900" rIns="121900" bIns="121900" rtlCol="0" anchor="t" anchorCtr="0">
            <a:noAutofit/>
          </a:bodyPr>
          <a:lstStyle/>
          <a:p>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3.2.Sản phẩm nghiên cứu .</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65" name="Google Shape;65;p16"/>
          <p:cNvSpPr txBox="1">
            <a:spLocks noGrp="1"/>
          </p:cNvSpPr>
          <p:nvPr>
            <p:ph type="body" idx="1"/>
          </p:nvPr>
        </p:nvSpPr>
        <p:spPr>
          <a:xfrm>
            <a:off x="15587331" y="-392513"/>
            <a:ext cx="6096000" cy="788513"/>
          </a:xfrm>
          <a:prstGeom prst="rect">
            <a:avLst/>
          </a:prstGeom>
        </p:spPr>
        <p:txBody>
          <a:bodyPr spcFirstLastPara="1" vert="horz" wrap="square" lIns="121900" tIns="121900" rIns="121900" bIns="121900" rtlCol="0" anchor="t" anchorCtr="0">
            <a:noAutofit/>
          </a:bodyPr>
          <a:lstStyle/>
          <a:p>
            <a:pPr marL="795847" lvl="1" indent="0">
              <a:buNone/>
            </a:pPr>
            <a:r>
              <a:rPr lang="en-US" sz="3200">
                <a:solidFill>
                  <a:schemeClr val="lt2"/>
                </a:solidFill>
                <a:latin typeface="Times New Roman" panose="02020603050405020304" pitchFamily="18" charset="0"/>
                <a:ea typeface="Calibri" panose="020F0502020204030204" pitchFamily="34" charset="0"/>
              </a:rPr>
              <a:t>Cài đặt các thư viện </a:t>
            </a:r>
            <a:endParaRPr lang="en-US" sz="3200">
              <a:solidFill>
                <a:srgbClr val="F3F3F3"/>
              </a:solidFill>
              <a:latin typeface="Times New Roman" panose="02020603050405020304" pitchFamily="18" charset="0"/>
              <a:ea typeface="Calibri" panose="020F0502020204030204" pitchFamily="34" charset="0"/>
            </a:endParaRPr>
          </a:p>
        </p:txBody>
      </p:sp>
      <p:pic>
        <p:nvPicPr>
          <p:cNvPr id="3" name="Picture 2" descr="A math equations and numbers&#10;&#10;Description automatically generated with medium confidence">
            <a:extLst>
              <a:ext uri="{FF2B5EF4-FFF2-40B4-BE49-F238E27FC236}">
                <a16:creationId xmlns:a16="http://schemas.microsoft.com/office/drawing/2014/main" id="{5F82E001-D0AC-7584-35CC-0A9B38B7CD66}"/>
              </a:ext>
            </a:extLst>
          </p:cNvPr>
          <p:cNvPicPr>
            <a:picLocks noChangeAspect="1"/>
          </p:cNvPicPr>
          <p:nvPr/>
        </p:nvPicPr>
        <p:blipFill>
          <a:blip r:embed="rId3"/>
          <a:stretch>
            <a:fillRect/>
          </a:stretch>
        </p:blipFill>
        <p:spPr>
          <a:xfrm>
            <a:off x="6787666" y="1362035"/>
            <a:ext cx="4571999" cy="2066965"/>
          </a:xfrm>
          <a:prstGeom prst="rect">
            <a:avLst/>
          </a:prstGeom>
        </p:spPr>
      </p:pic>
      <p:sp>
        <p:nvSpPr>
          <p:cNvPr id="5" name="Google Shape;65;p16">
            <a:extLst>
              <a:ext uri="{FF2B5EF4-FFF2-40B4-BE49-F238E27FC236}">
                <a16:creationId xmlns:a16="http://schemas.microsoft.com/office/drawing/2014/main" id="{6FD8EFDF-86B1-46FF-FE62-BC83D38CD5EE}"/>
              </a:ext>
            </a:extLst>
          </p:cNvPr>
          <p:cNvSpPr txBox="1">
            <a:spLocks/>
          </p:cNvSpPr>
          <p:nvPr/>
        </p:nvSpPr>
        <p:spPr>
          <a:xfrm>
            <a:off x="832335" y="1616469"/>
            <a:ext cx="3437159" cy="91184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vi-VN" sz="2400">
                <a:effectLst/>
                <a:latin typeface="+mj-lt"/>
                <a:ea typeface="Calibri" panose="020F0502020204030204" pitchFamily="34" charset="0"/>
                <a:cs typeface="Arial" panose="020B0604020202020204" pitchFamily="34" charset="0"/>
              </a:rPr>
              <a:t>Khởi tạo thuật toán .</a:t>
            </a:r>
            <a:endParaRPr lang="en-US" sz="4000" kern="100">
              <a:latin typeface="+mj-lt"/>
              <a:ea typeface="Calibri" panose="020F0502020204030204" pitchFamily="34" charset="0"/>
              <a:cs typeface="Times New Roman" panose="02020603050405020304" pitchFamily="18" charset="0"/>
            </a:endParaRPr>
          </a:p>
        </p:txBody>
      </p:sp>
      <p:sp>
        <p:nvSpPr>
          <p:cNvPr id="6" name="Google Shape;65;p16">
            <a:extLst>
              <a:ext uri="{FF2B5EF4-FFF2-40B4-BE49-F238E27FC236}">
                <a16:creationId xmlns:a16="http://schemas.microsoft.com/office/drawing/2014/main" id="{C5B962BD-3F10-BC69-6CF2-3F86E95EB811}"/>
              </a:ext>
            </a:extLst>
          </p:cNvPr>
          <p:cNvSpPr txBox="1">
            <a:spLocks/>
          </p:cNvSpPr>
          <p:nvPr/>
        </p:nvSpPr>
        <p:spPr>
          <a:xfrm>
            <a:off x="15720646" y="-1821527"/>
            <a:ext cx="6096000" cy="889542"/>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en-US" sz="2400" b="1">
                <a:effectLst/>
                <a:latin typeface="Times New Roman" panose="02020603050405020304" pitchFamily="18" charset="0"/>
                <a:ea typeface="Calibri" panose="020F0502020204030204" pitchFamily="34" charset="0"/>
                <a:cs typeface="Arial" panose="020B0604020202020204" pitchFamily="34" charset="0"/>
              </a:rPr>
              <a:t>   </a:t>
            </a:r>
            <a:r>
              <a:rPr lang="vi-VN" sz="2400" b="1">
                <a:effectLst/>
                <a:latin typeface="Times New Roman" panose="02020603050405020304" pitchFamily="18" charset="0"/>
                <a:ea typeface="Calibri" panose="020F0502020204030204" pitchFamily="34" charset="0"/>
                <a:cs typeface="Arial" panose="020B0604020202020204" pitchFamily="34" charset="0"/>
              </a:rPr>
              <a:t>pip install -r requirements</a:t>
            </a:r>
            <a:r>
              <a:rPr lang="en-US" sz="2400" b="1">
                <a:effectLst/>
                <a:latin typeface="Times New Roman" panose="02020603050405020304" pitchFamily="18" charset="0"/>
                <a:ea typeface="Calibri" panose="020F0502020204030204" pitchFamily="34" charset="0"/>
                <a:cs typeface="Arial" panose="020B0604020202020204" pitchFamily="34" charset="0"/>
              </a:rPr>
              <a:t>_libraries</a:t>
            </a:r>
            <a:r>
              <a:rPr lang="vi-VN" sz="2400" b="1">
                <a:effectLst/>
                <a:latin typeface="Times New Roman" panose="02020603050405020304" pitchFamily="18" charset="0"/>
                <a:ea typeface="Calibri" panose="020F0502020204030204" pitchFamily="34" charset="0"/>
                <a:cs typeface="Arial" panose="020B0604020202020204" pitchFamily="34" charset="0"/>
              </a:rPr>
              <a:t>.txt</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1067"/>
              </a:spcAft>
              <a:buNone/>
            </a:pPr>
            <a:endParaRPr lang="en-US" sz="4000" kern="100">
              <a:latin typeface="+mj-lt"/>
              <a:ea typeface="Calibri" panose="020F0502020204030204" pitchFamily="34" charset="0"/>
              <a:cs typeface="Times New Roman" panose="02020603050405020304" pitchFamily="18" charset="0"/>
            </a:endParaRPr>
          </a:p>
        </p:txBody>
      </p:sp>
      <p:pic>
        <p:nvPicPr>
          <p:cNvPr id="7" name="Picture 6" descr="A black text on a white background&#10;&#10;Description automatically generated">
            <a:extLst>
              <a:ext uri="{FF2B5EF4-FFF2-40B4-BE49-F238E27FC236}">
                <a16:creationId xmlns:a16="http://schemas.microsoft.com/office/drawing/2014/main" id="{2F6B3820-000D-2A2F-5130-6E276C61A03A}"/>
              </a:ext>
            </a:extLst>
          </p:cNvPr>
          <p:cNvPicPr>
            <a:picLocks noChangeAspect="1"/>
          </p:cNvPicPr>
          <p:nvPr/>
        </p:nvPicPr>
        <p:blipFill>
          <a:blip r:embed="rId4"/>
          <a:stretch>
            <a:fillRect/>
          </a:stretch>
        </p:blipFill>
        <p:spPr>
          <a:xfrm>
            <a:off x="6775941" y="4111595"/>
            <a:ext cx="4571999" cy="1495019"/>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D7290022-1B8F-A71A-5BF9-DB7E1FF3AF97}"/>
              </a:ext>
            </a:extLst>
          </p:cNvPr>
          <p:cNvPicPr>
            <a:picLocks noChangeAspect="1"/>
          </p:cNvPicPr>
          <p:nvPr/>
        </p:nvPicPr>
        <p:blipFill>
          <a:blip r:embed="rId5"/>
          <a:stretch>
            <a:fillRect/>
          </a:stretch>
        </p:blipFill>
        <p:spPr>
          <a:xfrm>
            <a:off x="13601764" y="1598884"/>
            <a:ext cx="7370820" cy="5214377"/>
          </a:xfrm>
          <a:prstGeom prst="rect">
            <a:avLst/>
          </a:prstGeom>
        </p:spPr>
      </p:pic>
      <p:pic>
        <p:nvPicPr>
          <p:cNvPr id="9" name="Picture 8" descr="A close-up of a computer code&#10;&#10;Description automatically generated">
            <a:extLst>
              <a:ext uri="{FF2B5EF4-FFF2-40B4-BE49-F238E27FC236}">
                <a16:creationId xmlns:a16="http://schemas.microsoft.com/office/drawing/2014/main" id="{7899C2DE-FBB0-CE0D-11FE-658BB6641B45}"/>
              </a:ext>
            </a:extLst>
          </p:cNvPr>
          <p:cNvPicPr>
            <a:picLocks noChangeAspect="1"/>
          </p:cNvPicPr>
          <p:nvPr/>
        </p:nvPicPr>
        <p:blipFill>
          <a:blip r:embed="rId6"/>
          <a:stretch>
            <a:fillRect/>
          </a:stretch>
        </p:blipFill>
        <p:spPr>
          <a:xfrm>
            <a:off x="832334" y="3151300"/>
            <a:ext cx="3437159" cy="1323511"/>
          </a:xfrm>
          <a:prstGeom prst="rect">
            <a:avLst/>
          </a:prstGeom>
        </p:spPr>
      </p:pic>
    </p:spTree>
    <p:extLst>
      <p:ext uri="{BB962C8B-B14F-4D97-AF65-F5344CB8AC3E}">
        <p14:creationId xmlns:p14="http://schemas.microsoft.com/office/powerpoint/2010/main" val="3386283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xEl>
                                              <p:pRg st="0" end="0"/>
                                            </p:txEl>
                                          </p:spTgt>
                                        </p:tgtEl>
                                        <p:attrNameLst>
                                          <p:attrName>style.visibility</p:attrName>
                                        </p:attrNameLst>
                                      </p:cBhvr>
                                      <p:to>
                                        <p:strVal val="visible"/>
                                      </p:to>
                                    </p:set>
                                    <p:animEffect transition="in" filter="fade">
                                      <p:cBhvr>
                                        <p:cTn id="10" dur="500"/>
                                        <p:tgtEl>
                                          <p:spTgt spid="6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65">
                                            <p:txEl>
                                              <p:pRg st="0" end="0"/>
                                            </p:txEl>
                                          </p:spTgt>
                                        </p:tgtEl>
                                      </p:cBhvr>
                                    </p:animEffect>
                                    <p:set>
                                      <p:cBhvr>
                                        <p:cTn id="27" dur="1" fill="hold">
                                          <p:stCondLst>
                                            <p:cond delay="499"/>
                                          </p:stCondLst>
                                        </p:cTn>
                                        <p:tgtEl>
                                          <p:spTgt spid="65">
                                            <p:txEl>
                                              <p:pRg st="0" end="0"/>
                                            </p:txEl>
                                          </p:spTgt>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65">
                                            <p:bg/>
                                          </p:spTgt>
                                        </p:tgtEl>
                                      </p:cBhvr>
                                    </p:animEffect>
                                    <p:set>
                                      <p:cBhvr>
                                        <p:cTn id="30" dur="1" fill="hold">
                                          <p:stCondLst>
                                            <p:cond delay="499"/>
                                          </p:stCondLst>
                                        </p:cTn>
                                        <p:tgtEl>
                                          <p:spTgt spid="65">
                                            <p:bg/>
                                          </p:spTgt>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1000"/>
                                        <p:tgtEl>
                                          <p:spTgt spid="9"/>
                                        </p:tgtEl>
                                      </p:cBhvr>
                                    </p:animEffec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5" grpId="0" animBg="1"/>
      <p:bldP spid="6" grpId="0" animBg="1"/>
      <p:bldP spid="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257908" y="396000"/>
            <a:ext cx="4952674" cy="839715"/>
          </a:xfrm>
          <a:prstGeom prst="rect">
            <a:avLst/>
          </a:prstGeom>
        </p:spPr>
        <p:txBody>
          <a:bodyPr spcFirstLastPara="1" vert="horz" wrap="square" lIns="121900" tIns="121900" rIns="121900" bIns="121900" rtlCol="0" anchor="t" anchorCtr="0">
            <a:noAutofit/>
          </a:bodyPr>
          <a:lstStyle/>
          <a:p>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Giao diện chương trình .</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6746960" y="4087490"/>
            <a:ext cx="3953901" cy="1189397"/>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en-US" sz="2400">
                <a:latin typeface="Times New Roman" panose="02020603050405020304" pitchFamily="18" charset="0"/>
                <a:ea typeface="Calibri" panose="020F0502020204030204" pitchFamily="34" charset="0"/>
              </a:rPr>
              <a:t>  H</a:t>
            </a:r>
            <a:r>
              <a:rPr lang="en-US" sz="2400">
                <a:effectLst/>
                <a:latin typeface="Times New Roman" panose="02020603050405020304" pitchFamily="18" charset="0"/>
                <a:ea typeface="Calibri" panose="020F0502020204030204" pitchFamily="34" charset="0"/>
              </a:rPr>
              <a:t>iển thị ảnh sau phân vùng</a:t>
            </a:r>
            <a:endParaRPr lang="en-US" sz="4000" kern="100">
              <a:latin typeface="+mj-lt"/>
              <a:ea typeface="Calibri" panose="020F0502020204030204" pitchFamily="34" charset="0"/>
              <a:cs typeface="Times New Roman" panose="02020603050405020304" pitchFamily="18" charset="0"/>
            </a:endParaRPr>
          </a:p>
        </p:txBody>
      </p:sp>
      <p:pic>
        <p:nvPicPr>
          <p:cNvPr id="3" name="Picture 2" descr="A screenshot of a computer&#10;&#10;Description automatically generated">
            <a:extLst>
              <a:ext uri="{FF2B5EF4-FFF2-40B4-BE49-F238E27FC236}">
                <a16:creationId xmlns:a16="http://schemas.microsoft.com/office/drawing/2014/main" id="{495FC29F-BA57-1D44-CE1D-FEB76AFB2C86}"/>
              </a:ext>
            </a:extLst>
          </p:cNvPr>
          <p:cNvPicPr>
            <a:picLocks noChangeAspect="1"/>
          </p:cNvPicPr>
          <p:nvPr/>
        </p:nvPicPr>
        <p:blipFill>
          <a:blip r:embed="rId3"/>
          <a:stretch>
            <a:fillRect/>
          </a:stretch>
        </p:blipFill>
        <p:spPr>
          <a:xfrm>
            <a:off x="6746960" y="815857"/>
            <a:ext cx="3953901" cy="2468107"/>
          </a:xfrm>
          <a:prstGeom prst="rect">
            <a:avLst/>
          </a:prstGeom>
        </p:spPr>
      </p:pic>
      <p:pic>
        <p:nvPicPr>
          <p:cNvPr id="4" name="Picture 3" descr="A screenshot of a person's face&#10;&#10;Description automatically generated">
            <a:extLst>
              <a:ext uri="{FF2B5EF4-FFF2-40B4-BE49-F238E27FC236}">
                <a16:creationId xmlns:a16="http://schemas.microsoft.com/office/drawing/2014/main" id="{780E5744-4D32-5337-B6A5-822BC7C6BD14}"/>
              </a:ext>
            </a:extLst>
          </p:cNvPr>
          <p:cNvPicPr>
            <a:picLocks noChangeAspect="1"/>
          </p:cNvPicPr>
          <p:nvPr/>
        </p:nvPicPr>
        <p:blipFill>
          <a:blip r:embed="rId4"/>
          <a:stretch>
            <a:fillRect/>
          </a:stretch>
        </p:blipFill>
        <p:spPr>
          <a:xfrm>
            <a:off x="342452" y="2631127"/>
            <a:ext cx="4868130" cy="3015016"/>
          </a:xfrm>
          <a:prstGeom prst="rect">
            <a:avLst/>
          </a:prstGeom>
        </p:spPr>
      </p:pic>
      <p:sp>
        <p:nvSpPr>
          <p:cNvPr id="5" name="Google Shape;65;p16">
            <a:extLst>
              <a:ext uri="{FF2B5EF4-FFF2-40B4-BE49-F238E27FC236}">
                <a16:creationId xmlns:a16="http://schemas.microsoft.com/office/drawing/2014/main" id="{E0140DF3-ED49-F1EF-499F-6C7A77BB938A}"/>
              </a:ext>
            </a:extLst>
          </p:cNvPr>
          <p:cNvSpPr txBox="1">
            <a:spLocks/>
          </p:cNvSpPr>
          <p:nvPr/>
        </p:nvSpPr>
        <p:spPr>
          <a:xfrm>
            <a:off x="1331726" y="1525493"/>
            <a:ext cx="2718174" cy="81585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vi-VN" sz="3200">
                <a:effectLst/>
                <a:latin typeface="+mj-lt"/>
                <a:ea typeface="Calibri" panose="020F0502020204030204" pitchFamily="34" charset="0"/>
                <a:cs typeface="Arial" panose="020B0604020202020204" pitchFamily="34" charset="0"/>
              </a:rPr>
              <a:t>Tạo giao diện</a:t>
            </a:r>
            <a:endParaRPr lang="en-US" sz="4800" kern="100">
              <a:latin typeface="+mj-lt"/>
              <a:ea typeface="Calibri" panose="020F0502020204030204" pitchFamily="34" charset="0"/>
              <a:cs typeface="Times New Roman" panose="02020603050405020304" pitchFamily="18" charset="0"/>
            </a:endParaRPr>
          </a:p>
        </p:txBody>
      </p:sp>
      <p:sp>
        <p:nvSpPr>
          <p:cNvPr id="8" name="Rectangle 2">
            <a:extLst>
              <a:ext uri="{FF2B5EF4-FFF2-40B4-BE49-F238E27FC236}">
                <a16:creationId xmlns:a16="http://schemas.microsoft.com/office/drawing/2014/main" id="{3AE3B727-5A64-50F2-709A-EF049C74221A}"/>
              </a:ext>
            </a:extLst>
          </p:cNvPr>
          <p:cNvSpPr>
            <a:spLocks noChangeArrowheads="1"/>
          </p:cNvSpPr>
          <p:nvPr/>
        </p:nvSpPr>
        <p:spPr bwMode="auto">
          <a:xfrm>
            <a:off x="-8732087" y="-5240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descr="A computer screen shot of text&#10;&#10;Description automatically generated">
            <a:extLst>
              <a:ext uri="{FF2B5EF4-FFF2-40B4-BE49-F238E27FC236}">
                <a16:creationId xmlns:a16="http://schemas.microsoft.com/office/drawing/2014/main" id="{10DE553C-B3C7-5A2E-39F2-E17803E7D0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391" y="311306"/>
            <a:ext cx="5768760" cy="30845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screen shot of a computer code&#10;&#10;Description automatically generated">
            <a:extLst>
              <a:ext uri="{FF2B5EF4-FFF2-40B4-BE49-F238E27FC236}">
                <a16:creationId xmlns:a16="http://schemas.microsoft.com/office/drawing/2014/main" id="{09AF53E1-554F-8E57-141C-277419C8F160}"/>
              </a:ext>
            </a:extLst>
          </p:cNvPr>
          <p:cNvPicPr>
            <a:picLocks noChangeAspect="1"/>
          </p:cNvPicPr>
          <p:nvPr/>
        </p:nvPicPr>
        <p:blipFill>
          <a:blip r:embed="rId6"/>
          <a:stretch>
            <a:fillRect/>
          </a:stretch>
        </p:blipFill>
        <p:spPr>
          <a:xfrm>
            <a:off x="5654473" y="3610669"/>
            <a:ext cx="5721678" cy="2851331"/>
          </a:xfrm>
          <a:prstGeom prst="rect">
            <a:avLst/>
          </a:prstGeom>
        </p:spPr>
      </p:pic>
    </p:spTree>
    <p:extLst>
      <p:ext uri="{BB962C8B-B14F-4D97-AF65-F5344CB8AC3E}">
        <p14:creationId xmlns:p14="http://schemas.microsoft.com/office/powerpoint/2010/main" val="4159332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1000"/>
                            </p:stCondLst>
                            <p:childTnLst>
                              <p:par>
                                <p:cTn id="37" presetID="42" presetClass="entr" presetSubtype="0" fill="hold" nodeType="afterEffect">
                                  <p:stCondLst>
                                    <p:cond delay="0"/>
                                  </p:stCondLst>
                                  <p:childTnLst>
                                    <p:set>
                                      <p:cBhvr>
                                        <p:cTn id="38" dur="1" fill="hold">
                                          <p:stCondLst>
                                            <p:cond delay="0"/>
                                          </p:stCondLst>
                                        </p:cTn>
                                        <p:tgtEl>
                                          <p:spTgt spid="4097"/>
                                        </p:tgtEl>
                                        <p:attrNameLst>
                                          <p:attrName>style.visibility</p:attrName>
                                        </p:attrNameLst>
                                      </p:cBhvr>
                                      <p:to>
                                        <p:strVal val="visible"/>
                                      </p:to>
                                    </p:set>
                                    <p:animEffect transition="in" filter="fade">
                                      <p:cBhvr>
                                        <p:cTn id="39" dur="1000"/>
                                        <p:tgtEl>
                                          <p:spTgt spid="4097"/>
                                        </p:tgtEl>
                                      </p:cBhvr>
                                    </p:animEffect>
                                    <p:anim calcmode="lin" valueType="num">
                                      <p:cBhvr>
                                        <p:cTn id="40" dur="1000" fill="hold"/>
                                        <p:tgtEl>
                                          <p:spTgt spid="4097"/>
                                        </p:tgtEl>
                                        <p:attrNameLst>
                                          <p:attrName>ppt_x</p:attrName>
                                        </p:attrNameLst>
                                      </p:cBhvr>
                                      <p:tavLst>
                                        <p:tav tm="0">
                                          <p:val>
                                            <p:strVal val="#ppt_x"/>
                                          </p:val>
                                        </p:tav>
                                        <p:tav tm="100000">
                                          <p:val>
                                            <p:strVal val="#ppt_x"/>
                                          </p:val>
                                        </p:tav>
                                      </p:tavLst>
                                    </p:anim>
                                    <p:anim calcmode="lin" valueType="num">
                                      <p:cBhvr>
                                        <p:cTn id="41" dur="1000" fill="hold"/>
                                        <p:tgtEl>
                                          <p:spTgt spid="4097"/>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nodeType="after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0" y="238808"/>
            <a:ext cx="11752059" cy="763600"/>
          </a:xfrm>
          <a:prstGeom prst="rect">
            <a:avLst/>
          </a:prstGeom>
        </p:spPr>
        <p:txBody>
          <a:bodyPr spcFirstLastPara="1" vert="horz" wrap="square" lIns="121900" tIns="121900" rIns="121900" bIns="121900" rtlCol="0" anchor="t" anchorCtr="0">
            <a:noAutofit/>
          </a:bodyPr>
          <a:lstStyle/>
          <a:p>
            <a:r>
              <a:rPr lang="en-US" sz="5333" b="1" ker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3" name="Text Placeholder 2">
            <a:extLst>
              <a:ext uri="{FF2B5EF4-FFF2-40B4-BE49-F238E27FC236}">
                <a16:creationId xmlns:a16="http://schemas.microsoft.com/office/drawing/2014/main" id="{9B2EA886-045E-14C0-EA14-7C265735C195}"/>
              </a:ext>
            </a:extLst>
          </p:cNvPr>
          <p:cNvSpPr>
            <a:spLocks noGrp="1"/>
          </p:cNvSpPr>
          <p:nvPr>
            <p:ph type="body" idx="1"/>
          </p:nvPr>
        </p:nvSpPr>
        <p:spPr>
          <a:xfrm>
            <a:off x="2823231" y="620608"/>
            <a:ext cx="5453262" cy="763600"/>
          </a:xfrm>
        </p:spPr>
        <p:txBody>
          <a:bodyPr anchor="ctr"/>
          <a:lstStyle/>
          <a:p>
            <a:r>
              <a:rPr lang="en-US" sz="2800">
                <a:latin typeface="Times New Roman" panose="02020603050405020304" pitchFamily="18" charset="0"/>
                <a:cs typeface="Times New Roman" panose="02020603050405020304" pitchFamily="18" charset="0"/>
              </a:rPr>
              <a:t>Các bước chạy chương trình.</a:t>
            </a:r>
          </a:p>
        </p:txBody>
      </p:sp>
      <p:pic>
        <p:nvPicPr>
          <p:cNvPr id="4" name="Picture 3" descr="A screenshot of a computer&#10;&#10;Description automatically generated">
            <a:extLst>
              <a:ext uri="{FF2B5EF4-FFF2-40B4-BE49-F238E27FC236}">
                <a16:creationId xmlns:a16="http://schemas.microsoft.com/office/drawing/2014/main" id="{A68EA0F9-B01E-F1ED-EC1E-8B37832966C5}"/>
              </a:ext>
            </a:extLst>
          </p:cNvPr>
          <p:cNvPicPr>
            <a:picLocks noChangeAspect="1"/>
          </p:cNvPicPr>
          <p:nvPr/>
        </p:nvPicPr>
        <p:blipFill>
          <a:blip r:embed="rId3"/>
          <a:stretch>
            <a:fillRect/>
          </a:stretch>
        </p:blipFill>
        <p:spPr>
          <a:xfrm>
            <a:off x="1062376" y="1574708"/>
            <a:ext cx="2759347" cy="126893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65289B6-26D1-2FF3-807F-0BE31B99D90B}"/>
              </a:ext>
            </a:extLst>
          </p:cNvPr>
          <p:cNvPicPr>
            <a:picLocks noChangeAspect="1"/>
          </p:cNvPicPr>
          <p:nvPr/>
        </p:nvPicPr>
        <p:blipFill>
          <a:blip r:embed="rId4"/>
          <a:stretch>
            <a:fillRect/>
          </a:stretch>
        </p:blipFill>
        <p:spPr>
          <a:xfrm>
            <a:off x="6699956" y="1558911"/>
            <a:ext cx="3517228" cy="1598806"/>
          </a:xfrm>
          <a:prstGeom prst="rect">
            <a:avLst/>
          </a:prstGeom>
        </p:spPr>
      </p:pic>
      <p:pic>
        <p:nvPicPr>
          <p:cNvPr id="6" name="Picture 5" descr="A tree with green leaves&#10;&#10;Description automatically generated">
            <a:extLst>
              <a:ext uri="{FF2B5EF4-FFF2-40B4-BE49-F238E27FC236}">
                <a16:creationId xmlns:a16="http://schemas.microsoft.com/office/drawing/2014/main" id="{56FB189E-DE99-F51E-6982-AAAC3D801B6C}"/>
              </a:ext>
            </a:extLst>
          </p:cNvPr>
          <p:cNvPicPr>
            <a:picLocks noChangeAspect="1"/>
          </p:cNvPicPr>
          <p:nvPr/>
        </p:nvPicPr>
        <p:blipFill>
          <a:blip r:embed="rId5"/>
          <a:stretch>
            <a:fillRect/>
          </a:stretch>
        </p:blipFill>
        <p:spPr>
          <a:xfrm>
            <a:off x="5549862" y="4098022"/>
            <a:ext cx="5453262" cy="2402133"/>
          </a:xfrm>
          <a:prstGeom prst="rect">
            <a:avLst/>
          </a:prstGeom>
        </p:spPr>
      </p:pic>
      <p:sp>
        <p:nvSpPr>
          <p:cNvPr id="7" name="Text Placeholder 2">
            <a:extLst>
              <a:ext uri="{FF2B5EF4-FFF2-40B4-BE49-F238E27FC236}">
                <a16:creationId xmlns:a16="http://schemas.microsoft.com/office/drawing/2014/main" id="{0237F6C4-C101-E326-380E-CEB37991FBB7}"/>
              </a:ext>
            </a:extLst>
          </p:cNvPr>
          <p:cNvSpPr txBox="1">
            <a:spLocks/>
          </p:cNvSpPr>
          <p:nvPr/>
        </p:nvSpPr>
        <p:spPr>
          <a:xfrm>
            <a:off x="125208" y="3059520"/>
            <a:ext cx="4633681" cy="763600"/>
          </a:xfrm>
          <a:prstGeom prst="rect">
            <a:avLst/>
          </a:prstGeom>
          <a:solidFill>
            <a:schemeClr val="dk1">
              <a:alpha val="56699"/>
            </a:schemeClr>
          </a:solidFill>
        </p:spPr>
        <p:txBody>
          <a:bodyPr spcFirstLastPara="1" vert="horz" wrap="square" lIns="91425" tIns="91425" rIns="91425" bIns="91425" rtlCol="0" anchor="ctr"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pPr marL="186262" indent="0">
              <a:buNone/>
            </a:pPr>
            <a:r>
              <a:rPr lang="en-US" sz="2400" kern="0">
                <a:effectLst/>
                <a:latin typeface="Times New Roman" panose="02020603050405020304" pitchFamily="18" charset="0"/>
                <a:ea typeface="Calibri" panose="020F0502020204030204" pitchFamily="34" charset="0"/>
              </a:rPr>
              <a:t>Cửa sổ chọn ảnh , điều chỉnh cụm.</a:t>
            </a:r>
            <a:endParaRPr lang="en-US" sz="3600">
              <a:latin typeface="Times New Roman" panose="02020603050405020304" pitchFamily="18" charset="0"/>
              <a:cs typeface="Times New Roman" panose="02020603050405020304" pitchFamily="18" charset="0"/>
            </a:endParaRPr>
          </a:p>
        </p:txBody>
      </p:sp>
      <p:sp>
        <p:nvSpPr>
          <p:cNvPr id="8" name="Text Placeholder 2">
            <a:extLst>
              <a:ext uri="{FF2B5EF4-FFF2-40B4-BE49-F238E27FC236}">
                <a16:creationId xmlns:a16="http://schemas.microsoft.com/office/drawing/2014/main" id="{C26600C1-9086-4265-612E-1B46475097D4}"/>
              </a:ext>
            </a:extLst>
          </p:cNvPr>
          <p:cNvSpPr txBox="1">
            <a:spLocks/>
          </p:cNvSpPr>
          <p:nvPr/>
        </p:nvSpPr>
        <p:spPr>
          <a:xfrm>
            <a:off x="6311685" y="3190890"/>
            <a:ext cx="4293769" cy="722171"/>
          </a:xfrm>
          <a:prstGeom prst="rect">
            <a:avLst/>
          </a:prstGeom>
          <a:solidFill>
            <a:schemeClr val="dk1">
              <a:alpha val="56699"/>
            </a:schemeClr>
          </a:solidFill>
        </p:spPr>
        <p:txBody>
          <a:bodyPr spcFirstLastPara="1" vert="horz" wrap="square" lIns="91425" tIns="91425" rIns="91425" bIns="91425" rtlCol="0" anchor="ctr"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r>
              <a:rPr lang="en-US" sz="2400" kern="0">
                <a:effectLst/>
                <a:latin typeface="Times New Roman" panose="02020603050405020304" pitchFamily="18" charset="0"/>
                <a:ea typeface="Calibri" panose="020F0502020204030204" pitchFamily="34" charset="0"/>
              </a:rPr>
              <a:t>Cửa sổ chọn ảnh từ bộ nhớ.</a:t>
            </a:r>
            <a:endParaRPr lang="en-US" sz="3600">
              <a:latin typeface="Times New Roman" panose="02020603050405020304" pitchFamily="18" charset="0"/>
              <a:cs typeface="Times New Roman" panose="02020603050405020304" pitchFamily="18" charset="0"/>
            </a:endParaRPr>
          </a:p>
        </p:txBody>
      </p:sp>
      <p:sp>
        <p:nvSpPr>
          <p:cNvPr id="9" name="Text Placeholder 2">
            <a:extLst>
              <a:ext uri="{FF2B5EF4-FFF2-40B4-BE49-F238E27FC236}">
                <a16:creationId xmlns:a16="http://schemas.microsoft.com/office/drawing/2014/main" id="{37D6B579-FD30-1D5A-0CE1-EBE0B5C1A3BA}"/>
              </a:ext>
            </a:extLst>
          </p:cNvPr>
          <p:cNvSpPr txBox="1">
            <a:spLocks/>
          </p:cNvSpPr>
          <p:nvPr/>
        </p:nvSpPr>
        <p:spPr>
          <a:xfrm>
            <a:off x="463960" y="4765449"/>
            <a:ext cx="3990809" cy="763600"/>
          </a:xfrm>
          <a:prstGeom prst="rect">
            <a:avLst/>
          </a:prstGeom>
          <a:solidFill>
            <a:schemeClr val="dk1">
              <a:alpha val="56699"/>
            </a:schemeClr>
          </a:solidFill>
        </p:spPr>
        <p:txBody>
          <a:bodyPr spcFirstLastPara="1" vert="horz" wrap="square" lIns="91425" tIns="91425" rIns="91425" bIns="91425" rtlCol="0" anchor="ctr"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pPr marL="186262" indent="0">
              <a:buNone/>
            </a:pPr>
            <a:r>
              <a:rPr lang="en-US" sz="2400" kern="0">
                <a:effectLst/>
                <a:latin typeface="Times New Roman" panose="02020603050405020304" pitchFamily="18" charset="0"/>
                <a:ea typeface="Calibri" panose="020F0502020204030204" pitchFamily="34" charset="0"/>
              </a:rPr>
              <a:t>Hiển thị ảnh sau phân vùng </a:t>
            </a:r>
            <a:endParaRPr lang="en-US" sz="4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065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1000"/>
                                        <p:tgtEl>
                                          <p:spTgt spid="4"/>
                                        </p:tgtEl>
                                      </p:cBhvr>
                                    </p:animEffect>
                                    <p:anim calcmode="lin" valueType="num">
                                      <p:cBhvr>
                                        <p:cTn id="31" dur="1000"/>
                                        <p:tgtEl>
                                          <p:spTgt spid="4"/>
                                        </p:tgtEl>
                                        <p:attrNameLst>
                                          <p:attrName>ppt_x</p:attrName>
                                        </p:attrNameLst>
                                      </p:cBhvr>
                                      <p:tavLst>
                                        <p:tav tm="0">
                                          <p:val>
                                            <p:strVal val="ppt_x"/>
                                          </p:val>
                                        </p:tav>
                                        <p:tav tm="100000">
                                          <p:val>
                                            <p:strVal val="ppt_x"/>
                                          </p:val>
                                        </p:tav>
                                      </p:tavLst>
                                    </p:anim>
                                    <p:anim calcmode="lin" valueType="num">
                                      <p:cBhvr>
                                        <p:cTn id="32" dur="1000"/>
                                        <p:tgtEl>
                                          <p:spTgt spid="4"/>
                                        </p:tgtEl>
                                        <p:attrNameLst>
                                          <p:attrName>ppt_y</p:attrName>
                                        </p:attrNameLst>
                                      </p:cBhvr>
                                      <p:tavLst>
                                        <p:tav tm="0">
                                          <p:val>
                                            <p:strVal val="ppt_y"/>
                                          </p:val>
                                        </p:tav>
                                        <p:tav tm="100000">
                                          <p:val>
                                            <p:strVal val="ppt_y+.1"/>
                                          </p:val>
                                        </p:tav>
                                      </p:tavLst>
                                    </p:anim>
                                    <p:set>
                                      <p:cBhvr>
                                        <p:cTn id="33" dur="1" fill="hold">
                                          <p:stCondLst>
                                            <p:cond delay="999"/>
                                          </p:stCondLst>
                                        </p:cTn>
                                        <p:tgtEl>
                                          <p:spTgt spid="4"/>
                                        </p:tgtEl>
                                        <p:attrNameLst>
                                          <p:attrName>style.visibility</p:attrName>
                                        </p:attrNameLst>
                                      </p:cBhvr>
                                      <p:to>
                                        <p:strVal val="hidden"/>
                                      </p:to>
                                    </p:set>
                                  </p:childTnLst>
                                </p:cTn>
                              </p:par>
                              <p:par>
                                <p:cTn id="34" presetID="42" presetClass="exit" presetSubtype="0" fill="hold" grpId="1" nodeType="withEffect">
                                  <p:stCondLst>
                                    <p:cond delay="0"/>
                                  </p:stCondLst>
                                  <p:childTnLst>
                                    <p:animEffect transition="out" filter="fade">
                                      <p:cBhvr>
                                        <p:cTn id="35" dur="1000"/>
                                        <p:tgtEl>
                                          <p:spTgt spid="7"/>
                                        </p:tgtEl>
                                      </p:cBhvr>
                                    </p:animEffect>
                                    <p:anim calcmode="lin" valueType="num">
                                      <p:cBhvr>
                                        <p:cTn id="36" dur="1000"/>
                                        <p:tgtEl>
                                          <p:spTgt spid="7"/>
                                        </p:tgtEl>
                                        <p:attrNameLst>
                                          <p:attrName>ppt_x</p:attrName>
                                        </p:attrNameLst>
                                      </p:cBhvr>
                                      <p:tavLst>
                                        <p:tav tm="0">
                                          <p:val>
                                            <p:strVal val="ppt_x"/>
                                          </p:val>
                                        </p:tav>
                                        <p:tav tm="100000">
                                          <p:val>
                                            <p:strVal val="ppt_x"/>
                                          </p:val>
                                        </p:tav>
                                      </p:tavLst>
                                    </p:anim>
                                    <p:anim calcmode="lin" valueType="num">
                                      <p:cBhvr>
                                        <p:cTn id="37" dur="1000"/>
                                        <p:tgtEl>
                                          <p:spTgt spid="7"/>
                                        </p:tgtEl>
                                        <p:attrNameLst>
                                          <p:attrName>ppt_y</p:attrName>
                                        </p:attrNameLst>
                                      </p:cBhvr>
                                      <p:tavLst>
                                        <p:tav tm="0">
                                          <p:val>
                                            <p:strVal val="ppt_y"/>
                                          </p:val>
                                        </p:tav>
                                        <p:tav tm="100000">
                                          <p:val>
                                            <p:strVal val="ppt_y+.1"/>
                                          </p:val>
                                        </p:tav>
                                      </p:tavLst>
                                    </p:anim>
                                    <p:set>
                                      <p:cBhvr>
                                        <p:cTn id="38" dur="1" fill="hold">
                                          <p:stCondLst>
                                            <p:cond delay="999"/>
                                          </p:stCondLst>
                                        </p:cTn>
                                        <p:tgtEl>
                                          <p:spTgt spid="7"/>
                                        </p:tgtEl>
                                        <p:attrNameLst>
                                          <p:attrName>style.visibility</p:attrName>
                                        </p:attrNameLst>
                                      </p:cBhvr>
                                      <p:to>
                                        <p:strVal val="hidden"/>
                                      </p:to>
                                    </p:set>
                                  </p:childTnLst>
                                </p:cTn>
                              </p:par>
                              <p:par>
                                <p:cTn id="39" presetID="42" presetClass="exit" presetSubtype="0" fill="hold" nodeType="withEffect">
                                  <p:stCondLst>
                                    <p:cond delay="0"/>
                                  </p:stCondLst>
                                  <p:childTnLst>
                                    <p:animEffect transition="out" filter="fade">
                                      <p:cBhvr>
                                        <p:cTn id="40" dur="1000"/>
                                        <p:tgtEl>
                                          <p:spTgt spid="5"/>
                                        </p:tgtEl>
                                      </p:cBhvr>
                                    </p:animEffect>
                                    <p:anim calcmode="lin" valueType="num">
                                      <p:cBhvr>
                                        <p:cTn id="41" dur="1000"/>
                                        <p:tgtEl>
                                          <p:spTgt spid="5"/>
                                        </p:tgtEl>
                                        <p:attrNameLst>
                                          <p:attrName>ppt_x</p:attrName>
                                        </p:attrNameLst>
                                      </p:cBhvr>
                                      <p:tavLst>
                                        <p:tav tm="0">
                                          <p:val>
                                            <p:strVal val="ppt_x"/>
                                          </p:val>
                                        </p:tav>
                                        <p:tav tm="100000">
                                          <p:val>
                                            <p:strVal val="ppt_x"/>
                                          </p:val>
                                        </p:tav>
                                      </p:tavLst>
                                    </p:anim>
                                    <p:anim calcmode="lin" valueType="num">
                                      <p:cBhvr>
                                        <p:cTn id="42" dur="1000"/>
                                        <p:tgtEl>
                                          <p:spTgt spid="5"/>
                                        </p:tgtEl>
                                        <p:attrNameLst>
                                          <p:attrName>ppt_y</p:attrName>
                                        </p:attrNameLst>
                                      </p:cBhvr>
                                      <p:tavLst>
                                        <p:tav tm="0">
                                          <p:val>
                                            <p:strVal val="ppt_y"/>
                                          </p:val>
                                        </p:tav>
                                        <p:tav tm="100000">
                                          <p:val>
                                            <p:strVal val="ppt_y+.1"/>
                                          </p:val>
                                        </p:tav>
                                      </p:tavLst>
                                    </p:anim>
                                    <p:set>
                                      <p:cBhvr>
                                        <p:cTn id="43" dur="1" fill="hold">
                                          <p:stCondLst>
                                            <p:cond delay="999"/>
                                          </p:stCondLst>
                                        </p:cTn>
                                        <p:tgtEl>
                                          <p:spTgt spid="5"/>
                                        </p:tgtEl>
                                        <p:attrNameLst>
                                          <p:attrName>style.visibility</p:attrName>
                                        </p:attrNameLst>
                                      </p:cBhvr>
                                      <p:to>
                                        <p:strVal val="hidden"/>
                                      </p:to>
                                    </p:set>
                                  </p:childTnLst>
                                </p:cTn>
                              </p:par>
                              <p:par>
                                <p:cTn id="44" presetID="42" presetClass="exit" presetSubtype="0" fill="hold" grpId="1" nodeType="withEffect">
                                  <p:stCondLst>
                                    <p:cond delay="0"/>
                                  </p:stCondLst>
                                  <p:childTnLst>
                                    <p:animEffect transition="out" filter="fade">
                                      <p:cBhvr>
                                        <p:cTn id="45" dur="1000"/>
                                        <p:tgtEl>
                                          <p:spTgt spid="8"/>
                                        </p:tgtEl>
                                      </p:cBhvr>
                                    </p:animEffect>
                                    <p:anim calcmode="lin" valueType="num">
                                      <p:cBhvr>
                                        <p:cTn id="46" dur="1000"/>
                                        <p:tgtEl>
                                          <p:spTgt spid="8"/>
                                        </p:tgtEl>
                                        <p:attrNameLst>
                                          <p:attrName>ppt_x</p:attrName>
                                        </p:attrNameLst>
                                      </p:cBhvr>
                                      <p:tavLst>
                                        <p:tav tm="0">
                                          <p:val>
                                            <p:strVal val="ppt_x"/>
                                          </p:val>
                                        </p:tav>
                                        <p:tav tm="100000">
                                          <p:val>
                                            <p:strVal val="ppt_x"/>
                                          </p:val>
                                        </p:tav>
                                      </p:tavLst>
                                    </p:anim>
                                    <p:anim calcmode="lin" valueType="num">
                                      <p:cBhvr>
                                        <p:cTn id="47" dur="1000"/>
                                        <p:tgtEl>
                                          <p:spTgt spid="8"/>
                                        </p:tgtEl>
                                        <p:attrNameLst>
                                          <p:attrName>ppt_y</p:attrName>
                                        </p:attrNameLst>
                                      </p:cBhvr>
                                      <p:tavLst>
                                        <p:tav tm="0">
                                          <p:val>
                                            <p:strVal val="ppt_y"/>
                                          </p:val>
                                        </p:tav>
                                        <p:tav tm="100000">
                                          <p:val>
                                            <p:strVal val="ppt_y+.1"/>
                                          </p:val>
                                        </p:tav>
                                      </p:tavLst>
                                    </p:anim>
                                    <p:set>
                                      <p:cBhvr>
                                        <p:cTn id="48" dur="1" fill="hold">
                                          <p:stCondLst>
                                            <p:cond delay="999"/>
                                          </p:stCondLst>
                                        </p:cTn>
                                        <p:tgtEl>
                                          <p:spTgt spid="8"/>
                                        </p:tgtEl>
                                        <p:attrNameLst>
                                          <p:attrName>style.visibility</p:attrName>
                                        </p:attrNameLst>
                                      </p:cBhvr>
                                      <p:to>
                                        <p:strVal val="hidden"/>
                                      </p:to>
                                    </p:set>
                                  </p:childTnLst>
                                </p:cTn>
                              </p:par>
                            </p:childTnLst>
                          </p:cTn>
                        </p:par>
                        <p:par>
                          <p:cTn id="49" fill="hold">
                            <p:stCondLst>
                              <p:cond delay="1000"/>
                            </p:stCondLst>
                            <p:childTnLst>
                              <p:par>
                                <p:cTn id="50" presetID="42" presetClass="entr" presetSubtype="0" fill="hold"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anim calcmode="lin" valueType="num">
                                      <p:cBhvr>
                                        <p:cTn id="53" dur="1000" fill="hold"/>
                                        <p:tgtEl>
                                          <p:spTgt spid="6"/>
                                        </p:tgtEl>
                                        <p:attrNameLst>
                                          <p:attrName>ppt_x</p:attrName>
                                        </p:attrNameLst>
                                      </p:cBhvr>
                                      <p:tavLst>
                                        <p:tav tm="0">
                                          <p:val>
                                            <p:strVal val="#ppt_x"/>
                                          </p:val>
                                        </p:tav>
                                        <p:tav tm="100000">
                                          <p:val>
                                            <p:strVal val="#ppt_x"/>
                                          </p:val>
                                        </p:tav>
                                      </p:tavLst>
                                    </p:anim>
                                    <p:anim calcmode="lin" valueType="num">
                                      <p:cBhvr>
                                        <p:cTn id="54" dur="1000" fill="hold"/>
                                        <p:tgtEl>
                                          <p:spTgt spid="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anim calcmode="lin" valueType="num">
                                      <p:cBhvr>
                                        <p:cTn id="58" dur="1000" fill="hold"/>
                                        <p:tgtEl>
                                          <p:spTgt spid="9"/>
                                        </p:tgtEl>
                                        <p:attrNameLst>
                                          <p:attrName>ppt_x</p:attrName>
                                        </p:attrNameLst>
                                      </p:cBhvr>
                                      <p:tavLst>
                                        <p:tav tm="0">
                                          <p:val>
                                            <p:strVal val="#ppt_x"/>
                                          </p:val>
                                        </p:tav>
                                        <p:tav tm="100000">
                                          <p:val>
                                            <p:strVal val="#ppt_x"/>
                                          </p:val>
                                        </p:tav>
                                      </p:tavLst>
                                    </p:anim>
                                    <p:anim calcmode="lin" valueType="num">
                                      <p:cBhvr>
                                        <p:cTn id="5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28983" y="14200"/>
            <a:ext cx="11752059" cy="763600"/>
          </a:xfrm>
          <a:prstGeom prst="rect">
            <a:avLst/>
          </a:prstGeom>
        </p:spPr>
        <p:txBody>
          <a:bodyPr spcFirstLastPara="1" vert="horz" wrap="square" lIns="121900" tIns="121900" rIns="121900" bIns="121900" rtlCol="0" anchor="t" anchorCtr="0">
            <a:noAutofit/>
          </a:bodyPr>
          <a:lstStyle/>
          <a:p>
            <a:r>
              <a:rPr lang="en-US" sz="36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Kết Luận.</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65" name="Google Shape;65;p16"/>
          <p:cNvSpPr txBox="1">
            <a:spLocks noGrp="1"/>
          </p:cNvSpPr>
          <p:nvPr>
            <p:ph type="body" idx="1"/>
          </p:nvPr>
        </p:nvSpPr>
        <p:spPr>
          <a:xfrm>
            <a:off x="953085" y="777800"/>
            <a:ext cx="10285827" cy="763601"/>
          </a:xfrm>
          <a:prstGeom prst="rect">
            <a:avLst/>
          </a:prstGeom>
        </p:spPr>
        <p:txBody>
          <a:bodyPr spcFirstLastPara="1" vert="horz" wrap="square" lIns="121900" tIns="121900" rIns="121900" bIns="121900" rtlCol="0" anchor="t" anchorCtr="0">
            <a:noAutofit/>
          </a:bodyPr>
          <a:lstStyle/>
          <a:p>
            <a:pPr marL="795847" lvl="1" indent="0">
              <a:buNone/>
            </a:pPr>
            <a:r>
              <a:rPr lang="en-US" sz="3200" b="1">
                <a:solidFill>
                  <a:srgbClr val="F3F3F3"/>
                </a:solidFill>
                <a:latin typeface="Times New Roman" panose="02020603050405020304" pitchFamily="18" charset="0"/>
                <a:ea typeface="Calibri" panose="020F0502020204030204" pitchFamily="34" charset="0"/>
              </a:rPr>
              <a:t>Về thuật toán K-means.</a:t>
            </a:r>
            <a:endParaRPr lang="en-US" sz="3200">
              <a:solidFill>
                <a:srgbClr val="F3F3F3"/>
              </a:solidFill>
              <a:latin typeface="Times New Roman" panose="02020603050405020304" pitchFamily="18" charset="0"/>
              <a:ea typeface="Calibri" panose="020F0502020204030204" pitchFamily="34" charset="0"/>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953085" y="1695174"/>
            <a:ext cx="10769991" cy="181341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vi-VN" sz="3200" b="1" kern="0">
                <a:effectLst/>
                <a:latin typeface="Times New Roman" panose="02020603050405020304" pitchFamily="18" charset="0"/>
                <a:ea typeface="Calibri" panose="020F0502020204030204" pitchFamily="34" charset="0"/>
              </a:rPr>
              <a:t>Về ứng dụng phân vùng ảnh dựa trên thuật toán K-Means</a:t>
            </a:r>
            <a:r>
              <a:rPr lang="en-US" sz="3200" b="1" kern="0">
                <a:effectLst/>
                <a:latin typeface="Times New Roman" panose="02020603050405020304" pitchFamily="18" charset="0"/>
                <a:ea typeface="Calibri" panose="020F0502020204030204" pitchFamily="34" charset="0"/>
              </a:rPr>
              <a:t>.</a:t>
            </a:r>
          </a:p>
          <a:p>
            <a:pPr marL="342900" indent="-342900">
              <a:lnSpc>
                <a:spcPct val="107000"/>
              </a:lnSpc>
              <a:spcAft>
                <a:spcPts val="1067"/>
              </a:spcAft>
            </a:pPr>
            <a:r>
              <a:rPr lang="en-US" sz="2400" kern="0">
                <a:latin typeface="Times New Roman" panose="02020603050405020304" pitchFamily="18" charset="0"/>
                <a:ea typeface="Calibri" panose="020F0502020204030204" pitchFamily="34" charset="0"/>
              </a:rPr>
              <a:t>M</a:t>
            </a:r>
            <a:r>
              <a:rPr lang="vi-VN" sz="2400" kern="0">
                <a:effectLst/>
                <a:latin typeface="Times New Roman" panose="02020603050405020304" pitchFamily="18" charset="0"/>
                <a:ea typeface="Calibri" panose="020F0502020204030204" pitchFamily="34" charset="0"/>
              </a:rPr>
              <a:t>ột phần quan trọng trong xử lý ảnh </a:t>
            </a:r>
            <a:r>
              <a:rPr lang="en-US" sz="2400" kern="0">
                <a:latin typeface="Times New Roman" panose="02020603050405020304" pitchFamily="18" charset="0"/>
                <a:ea typeface="Calibri" panose="020F0502020204030204" pitchFamily="34" charset="0"/>
              </a:rPr>
              <a:t>,s</a:t>
            </a:r>
            <a:r>
              <a:rPr lang="vi-VN" sz="2400" kern="0">
                <a:effectLst/>
                <a:latin typeface="Times New Roman" panose="02020603050405020304" pitchFamily="18" charset="0"/>
                <a:ea typeface="Calibri" panose="020F0502020204030204" pitchFamily="34" charset="0"/>
              </a:rPr>
              <a:t>ử dụng trong thị giác máy tính, xử lý hình ảnh y tế, thiết kế đồ họa</a:t>
            </a:r>
            <a:r>
              <a:rPr lang="en-US" sz="2400" kern="0">
                <a:effectLst/>
                <a:latin typeface="Times New Roman" panose="02020603050405020304" pitchFamily="18" charset="0"/>
                <a:ea typeface="Calibri" panose="020F0502020204030204" pitchFamily="34" charset="0"/>
              </a:rPr>
              <a:t> …</a:t>
            </a:r>
          </a:p>
        </p:txBody>
      </p:sp>
      <p:sp>
        <p:nvSpPr>
          <p:cNvPr id="3" name="Google Shape;65;p16">
            <a:extLst>
              <a:ext uri="{FF2B5EF4-FFF2-40B4-BE49-F238E27FC236}">
                <a16:creationId xmlns:a16="http://schemas.microsoft.com/office/drawing/2014/main" id="{E9683545-33C0-3240-C083-626B855F5262}"/>
              </a:ext>
            </a:extLst>
          </p:cNvPr>
          <p:cNvSpPr txBox="1">
            <a:spLocks/>
          </p:cNvSpPr>
          <p:nvPr/>
        </p:nvSpPr>
        <p:spPr>
          <a:xfrm>
            <a:off x="953085" y="3662357"/>
            <a:ext cx="4703251" cy="296565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vi-VN" sz="2800" b="1" kern="0">
                <a:latin typeface="Times New Roman" panose="02020603050405020304" pitchFamily="18" charset="0"/>
                <a:ea typeface="Calibri" panose="020F0502020204030204" pitchFamily="34" charset="0"/>
                <a:cs typeface="Times New Roman" panose="02020603050405020304" pitchFamily="18" charset="0"/>
              </a:rPr>
              <a:t>Ư</a:t>
            </a:r>
            <a:r>
              <a:rPr lang="en-US" sz="2800" b="1" kern="0">
                <a:latin typeface="Times New Roman" panose="02020603050405020304" pitchFamily="18" charset="0"/>
                <a:ea typeface="Calibri" panose="020F0502020204030204" pitchFamily="34" charset="0"/>
                <a:cs typeface="Times New Roman" panose="02020603050405020304" pitchFamily="18" charset="0"/>
              </a:rPr>
              <a:t>u điểm </a:t>
            </a:r>
          </a:p>
          <a:p>
            <a:pPr marL="342900" indent="-342900">
              <a:lnSpc>
                <a:spcPct val="107000"/>
              </a:lnSpc>
              <a:spcAft>
                <a:spcPts val="1067"/>
              </a:spcAft>
            </a:pPr>
            <a:r>
              <a:rPr lang="en-US" sz="2400" kern="0">
                <a:effectLst/>
                <a:latin typeface="Times New Roman" panose="02020603050405020304" pitchFamily="18" charset="0"/>
                <a:ea typeface="Calibri" panose="020F0502020204030204" pitchFamily="34" charset="0"/>
              </a:rPr>
              <a:t>Giao diện đáp ứng những nhu cầu cơ bản .</a:t>
            </a:r>
          </a:p>
          <a:p>
            <a:pPr marL="342900" indent="-342900">
              <a:lnSpc>
                <a:spcPct val="107000"/>
              </a:lnSpc>
              <a:spcAft>
                <a:spcPts val="1067"/>
              </a:spcAft>
            </a:pPr>
            <a:r>
              <a:rPr lang="en-US" sz="2400" kern="0">
                <a:effectLst/>
                <a:latin typeface="Times New Roman" panose="02020603050405020304" pitchFamily="18" charset="0"/>
                <a:ea typeface="Calibri" panose="020F0502020204030204" pitchFamily="34" charset="0"/>
              </a:rPr>
              <a:t>Ứng dụng đáp ứng được yêu cầu  phân vùng màu sắc thành các vùng màu có màu tương tự nhau .</a:t>
            </a:r>
          </a:p>
        </p:txBody>
      </p:sp>
      <p:sp>
        <p:nvSpPr>
          <p:cNvPr id="4" name="Google Shape;65;p16">
            <a:extLst>
              <a:ext uri="{FF2B5EF4-FFF2-40B4-BE49-F238E27FC236}">
                <a16:creationId xmlns:a16="http://schemas.microsoft.com/office/drawing/2014/main" id="{5F103102-161D-E187-BBB5-B27E25E2BBE2}"/>
              </a:ext>
            </a:extLst>
          </p:cNvPr>
          <p:cNvSpPr txBox="1">
            <a:spLocks/>
          </p:cNvSpPr>
          <p:nvPr/>
        </p:nvSpPr>
        <p:spPr>
          <a:xfrm>
            <a:off x="6669866" y="3679998"/>
            <a:ext cx="4569046" cy="296565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en-US" sz="2800" b="1" kern="0">
                <a:latin typeface="Times New Roman" panose="02020603050405020304" pitchFamily="18" charset="0"/>
                <a:ea typeface="Calibri" panose="020F0502020204030204" pitchFamily="34" charset="0"/>
                <a:cs typeface="Times New Roman" panose="02020603050405020304" pitchFamily="18" charset="0"/>
              </a:rPr>
              <a:t>Nhược điểm .</a:t>
            </a:r>
          </a:p>
          <a:p>
            <a:pPr marL="342900" indent="-342900">
              <a:lnSpc>
                <a:spcPct val="107000"/>
              </a:lnSpc>
              <a:spcAft>
                <a:spcPts val="1067"/>
              </a:spcAft>
            </a:pPr>
            <a:r>
              <a:rPr lang="en-US" sz="2400" kern="0">
                <a:effectLst/>
                <a:latin typeface="Times New Roman" panose="02020603050405020304" pitchFamily="18" charset="0"/>
                <a:ea typeface="Calibri" panose="020F0502020204030204" pitchFamily="34" charset="0"/>
              </a:rPr>
              <a:t>Thuật toán còn hạn chế .</a:t>
            </a:r>
            <a:endParaRPr lang="en-US" sz="2400" kern="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107000"/>
              </a:lnSpc>
              <a:spcAft>
                <a:spcPts val="1067"/>
              </a:spcAft>
            </a:pPr>
            <a:r>
              <a:rPr lang="en-US" sz="2400" kern="0">
                <a:effectLst/>
                <a:latin typeface="Times New Roman" panose="02020603050405020304" pitchFamily="18" charset="0"/>
                <a:ea typeface="Calibri" panose="020F0502020204030204" pitchFamily="34" charset="0"/>
              </a:rPr>
              <a:t>Giao diện còn ít chức năng .</a:t>
            </a:r>
            <a:endParaRPr lang="en-US" sz="7200" kern="100">
              <a:latin typeface="+mj-lt"/>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876ED4AA-2FEA-6293-B0FA-B4E34E50338B}"/>
              </a:ext>
            </a:extLst>
          </p:cNvPr>
          <p:cNvSpPr txBox="1"/>
          <p:nvPr/>
        </p:nvSpPr>
        <p:spPr>
          <a:xfrm>
            <a:off x="13358168" y="0"/>
            <a:ext cx="10585891" cy="2929072"/>
          </a:xfrm>
          <a:prstGeom prst="rect">
            <a:avLst/>
          </a:prstGeom>
          <a:noFill/>
        </p:spPr>
        <p:txBody>
          <a:bodyPr wrap="square">
            <a:spAutoFit/>
          </a:bodyPr>
          <a:lstStyle/>
          <a:p>
            <a:pPr marL="0" marR="0">
              <a:lnSpc>
                <a:spcPct val="107000"/>
              </a:lnSpc>
              <a:spcBef>
                <a:spcPts val="0"/>
              </a:spcBef>
              <a:spcAft>
                <a:spcPts val="800"/>
              </a:spcAft>
            </a:pPr>
            <a:r>
              <a:rPr lang="en-US" sz="36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Hướng phát triển</a:t>
            </a:r>
            <a:r>
              <a:rPr lang="en-US" sz="28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2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Cải tiến thuật toán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3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Mở rộng chức năng ứng dụng , </a:t>
            </a:r>
            <a:endParaRPr lang="en-US" sz="24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3200" kern="0">
                <a:solidFill>
                  <a:schemeClr val="bg1"/>
                </a:solidFill>
                <a:effectLst/>
                <a:latin typeface="Times New Roman" panose="02020603050405020304" pitchFamily="18" charset="0"/>
                <a:ea typeface="Calibri" panose="020F0502020204030204" pitchFamily="34" charset="0"/>
              </a:rPr>
              <a:t>Mở rộng ứng dụng bằng cách tích hợp các phương pháp học máy và mạng nơ-ron để phân vùng ảnh. </a:t>
            </a:r>
            <a:endParaRPr lang="en-US">
              <a:solidFill>
                <a:schemeClr val="bg1"/>
              </a:solidFill>
            </a:endParaRPr>
          </a:p>
        </p:txBody>
      </p:sp>
      <p:sp>
        <p:nvSpPr>
          <p:cNvPr id="5" name="Google Shape;64;p16">
            <a:extLst>
              <a:ext uri="{FF2B5EF4-FFF2-40B4-BE49-F238E27FC236}">
                <a16:creationId xmlns:a16="http://schemas.microsoft.com/office/drawing/2014/main" id="{0B8106A9-3713-00C6-5858-7261A7B5F008}"/>
              </a:ext>
            </a:extLst>
          </p:cNvPr>
          <p:cNvSpPr txBox="1">
            <a:spLocks/>
          </p:cNvSpPr>
          <p:nvPr/>
        </p:nvSpPr>
        <p:spPr>
          <a:xfrm>
            <a:off x="10835640" y="-2372247"/>
            <a:ext cx="13948610" cy="763600"/>
          </a:xfrm>
          <a:prstGeom prst="rect">
            <a:avLst/>
          </a:prstGeom>
        </p:spPr>
        <p:txBody>
          <a:bodyPr spcFirstLastPara="1"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z="54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THANKS FOR WATCHING</a:t>
            </a:r>
            <a:br>
              <a:rPr lang="en-US" sz="5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US" sz="5400"/>
          </a:p>
        </p:txBody>
      </p:sp>
    </p:spTree>
    <p:extLst>
      <p:ext uri="{BB962C8B-B14F-4D97-AF65-F5344CB8AC3E}">
        <p14:creationId xmlns:p14="http://schemas.microsoft.com/office/powerpoint/2010/main" val="1402891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animEffect transition="in" filter="fade">
                                      <p:cBhvr>
                                        <p:cTn id="11" dur="500"/>
                                        <p:tgtEl>
                                          <p:spTgt spid="6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65">
                                            <p:txEl>
                                              <p:pRg st="0" end="0"/>
                                            </p:txEl>
                                          </p:spTgt>
                                        </p:tgtEl>
                                      </p:cBhvr>
                                    </p:animEffect>
                                    <p:set>
                                      <p:cBhvr>
                                        <p:cTn id="16" dur="1" fill="hold">
                                          <p:stCondLst>
                                            <p:cond delay="499"/>
                                          </p:stCondLst>
                                        </p:cTn>
                                        <p:tgtEl>
                                          <p:spTgt spid="65">
                                            <p:txEl>
                                              <p:pRg st="0" end="0"/>
                                            </p:txEl>
                                          </p:spTgt>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5">
                                            <p:bg/>
                                          </p:spTgt>
                                        </p:tgtEl>
                                      </p:cBhvr>
                                    </p:animEffect>
                                    <p:set>
                                      <p:cBhvr>
                                        <p:cTn id="19" dur="1" fill="hold">
                                          <p:stCondLst>
                                            <p:cond delay="499"/>
                                          </p:stCondLst>
                                        </p:cTn>
                                        <p:tgtEl>
                                          <p:spTgt spid="65">
                                            <p:bg/>
                                          </p:spTgt>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1500"/>
                            </p:stCondLst>
                            <p:childTnLst>
                              <p:par>
                                <p:cTn id="29" presetID="10" presetClass="entr" presetSubtype="0" fill="hold" grpId="1"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2" nodeType="clickEffect">
                                  <p:stCondLst>
                                    <p:cond delay="0"/>
                                  </p:stCondLst>
                                  <p:childTnLst>
                                    <p:animEffect transition="out" filter="fade">
                                      <p:cBhvr>
                                        <p:cTn id="35" dur="500"/>
                                        <p:tgtEl>
                                          <p:spTgt spid="4"/>
                                        </p:tgtEl>
                                      </p:cBhvr>
                                    </p:animEffect>
                                    <p:set>
                                      <p:cBhvr>
                                        <p:cTn id="36" dur="1" fill="hold">
                                          <p:stCondLst>
                                            <p:cond delay="499"/>
                                          </p:stCondLst>
                                        </p:cTn>
                                        <p:tgtEl>
                                          <p:spTgt spid="4"/>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3"/>
                                        </p:tgtEl>
                                      </p:cBhvr>
                                    </p:animEffect>
                                    <p:set>
                                      <p:cBhvr>
                                        <p:cTn id="42" dur="1" fill="hold">
                                          <p:stCondLst>
                                            <p:cond delay="499"/>
                                          </p:stCondLst>
                                        </p:cTn>
                                        <p:tgtEl>
                                          <p:spTgt spid="3"/>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par>
                                <p:cTn id="52" presetID="10" presetClass="exit" presetSubtype="0" fill="hold" grpId="0" nodeType="withEffect">
                                  <p:stCondLst>
                                    <p:cond delay="0"/>
                                  </p:stCondLst>
                                  <p:childTnLst>
                                    <p:animEffect transition="out" filter="fade">
                                      <p:cBhvr>
                                        <p:cTn id="53" dur="500"/>
                                        <p:tgtEl>
                                          <p:spTgt spid="64"/>
                                        </p:tgtEl>
                                      </p:cBhvr>
                                    </p:animEffect>
                                    <p:set>
                                      <p:cBhvr>
                                        <p:cTn id="54" dur="1" fill="hold">
                                          <p:stCondLst>
                                            <p:cond delay="499"/>
                                          </p:stCondLst>
                                        </p:cTn>
                                        <p:tgtEl>
                                          <p:spTgt spid="64"/>
                                        </p:tgtEl>
                                        <p:attrNameLst>
                                          <p:attrName>style.visibility</p:attrName>
                                        </p:attrNameLst>
                                      </p:cBhvr>
                                      <p:to>
                                        <p:strVal val="hidden"/>
                                      </p:to>
                                    </p:set>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uiExpand="1" build="p" animBg="1"/>
      <p:bldP spid="65" grpId="1" uiExpand="1" build="p" animBg="1"/>
      <p:bldP spid="2" grpId="0" animBg="1"/>
      <p:bldP spid="2" grpId="1" animBg="1"/>
      <p:bldP spid="3" grpId="0" animBg="1"/>
      <p:bldP spid="3" grpId="1" animBg="1"/>
      <p:bldP spid="4" grpId="1" animBg="1"/>
      <p:bldP spid="4" grpId="2" animBg="1"/>
      <p:bldP spid="6" grpId="0"/>
      <p:bldP spid="6" grpId="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0" y="238807"/>
            <a:ext cx="7905509" cy="1034407"/>
          </a:xfrm>
          <a:prstGeom prst="rect">
            <a:avLst/>
          </a:prstGeom>
        </p:spPr>
        <p:txBody>
          <a:bodyPr spcFirstLastPara="1" vert="horz" wrap="square" lIns="121900" tIns="121900" rIns="121900" bIns="121900" rtlCol="0" anchor="t" anchorCtr="0">
            <a:noAutofit/>
          </a:bodyPr>
          <a:lstStyle/>
          <a:p>
            <a:r>
              <a:rPr lang="vi-VN"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CHƯƠNG 1</a:t>
            </a:r>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t>
            </a:r>
            <a:r>
              <a:rPr lang="vi-VN"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TỔNG QUAN</a:t>
            </a:r>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TÀI</a:t>
            </a:r>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5333" b="1" ker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pic>
        <p:nvPicPr>
          <p:cNvPr id="10" name="Picture 2" descr="Ba loại trí tuệ nhân tạo (AI) điển hình mà bạn nên biết">
            <a:extLst>
              <a:ext uri="{FF2B5EF4-FFF2-40B4-BE49-F238E27FC236}">
                <a16:creationId xmlns:a16="http://schemas.microsoft.com/office/drawing/2014/main" id="{F5CE98FF-B2BC-DF01-C748-43F4B47CC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1496" y="1273214"/>
            <a:ext cx="3850503" cy="51997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7CFF1B-F302-80D9-F3F5-75FC01C4CE2D}"/>
              </a:ext>
            </a:extLst>
          </p:cNvPr>
          <p:cNvSpPr txBox="1"/>
          <p:nvPr/>
        </p:nvSpPr>
        <p:spPr>
          <a:xfrm>
            <a:off x="533257" y="1885758"/>
            <a:ext cx="7372252" cy="3257174"/>
          </a:xfrm>
          <a:prstGeom prst="rect">
            <a:avLst/>
          </a:prstGeom>
          <a:noFill/>
        </p:spPr>
        <p:txBody>
          <a:bodyPr wrap="square">
            <a:spAutoFit/>
          </a:bodyPr>
          <a:lstStyle/>
          <a:p>
            <a:pPr>
              <a:lnSpc>
                <a:spcPct val="150000"/>
              </a:lnSpc>
            </a:pPr>
            <a:r>
              <a:rPr lang="vi-VN"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Tổng</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về</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8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28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br>
              <a:rPr lang="en-US" sz="2800" b="1">
                <a:solidFill>
                  <a:schemeClr val="tx2"/>
                </a:solidFill>
                <a:latin typeface="Calibri Light" panose="020F0302020204030204" pitchFamily="34" charset="0"/>
                <a:ea typeface="Times New Roman" panose="02020603050405020304" pitchFamily="18" charset="0"/>
                <a:cs typeface="Times New Roman" panose="02020603050405020304" pitchFamily="18" charset="0"/>
              </a:rPr>
            </a:br>
            <a:r>
              <a:rPr lang="vi-VN" sz="2800" b="1">
                <a:solidFill>
                  <a:schemeClr val="bg1"/>
                </a:solidFill>
                <a:latin typeface="Times New Roman" panose="02020603050405020304" pitchFamily="18" charset="0"/>
                <a:ea typeface="Calibri" panose="020F0502020204030204" pitchFamily="34" charset="0"/>
              </a:rPr>
              <a:t>1.3, Các công nghệ được sử dụng</a:t>
            </a:r>
            <a:r>
              <a:rPr lang="vi-VN" sz="2800">
                <a:solidFill>
                  <a:schemeClr val="bg1"/>
                </a:solidFill>
                <a:latin typeface="Times New Roman" panose="02020603050405020304" pitchFamily="18" charset="0"/>
                <a:ea typeface="Calibri" panose="020F0502020204030204" pitchFamily="34" charset="0"/>
              </a:rPr>
              <a:t> .</a:t>
            </a:r>
            <a:endParaRPr lang="vi-VN" sz="2800">
              <a:solidFill>
                <a:schemeClr val="bg1"/>
              </a:solidFill>
            </a:endParaRPr>
          </a:p>
          <a:p>
            <a:pPr>
              <a:lnSpc>
                <a:spcPct val="150000"/>
              </a:lnSpc>
            </a:pPr>
            <a:endParaRPr lang="en-US" sz="2800">
              <a:solidFill>
                <a:schemeClr val="tx2"/>
              </a:solidFill>
            </a:endParaRPr>
          </a:p>
          <a:p>
            <a:pPr>
              <a:lnSpc>
                <a:spcPct val="150000"/>
              </a:lnSpc>
            </a:pPr>
            <a:endParaRPr lang="en-US" sz="2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10"/>
                                        </p:tgtEl>
                                        <p:attrNameLst>
                                          <p:attrName>ppt_x</p:attrName>
                                        </p:attrNameLst>
                                      </p:cBhvr>
                                      <p:tavLst>
                                        <p:tav tm="0">
                                          <p:val>
                                            <p:strVal val="ppt_x"/>
                                          </p:val>
                                        </p:tav>
                                        <p:tav tm="100000">
                                          <p:val>
                                            <p:strVal val="ppt_x"/>
                                          </p:val>
                                        </p:tav>
                                      </p:tavLst>
                                    </p:anim>
                                    <p:anim calcmode="lin" valueType="num">
                                      <p:cBhvr additive="base">
                                        <p:cTn id="21" dur="500"/>
                                        <p:tgtEl>
                                          <p:spTgt spid="10"/>
                                        </p:tgtEl>
                                        <p:attrNameLst>
                                          <p:attrName>ppt_y</p:attrName>
                                        </p:attrNameLst>
                                      </p:cBhvr>
                                      <p:tavLst>
                                        <p:tav tm="0">
                                          <p:val>
                                            <p:strVal val="ppt_y"/>
                                          </p:val>
                                        </p:tav>
                                        <p:tav tm="100000">
                                          <p:val>
                                            <p:strVal val="1+ppt_h/2"/>
                                          </p:val>
                                        </p:tav>
                                      </p:tavLst>
                                    </p:anim>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10996247" y="-1519653"/>
            <a:ext cx="8979877" cy="763600"/>
          </a:xfrm>
          <a:prstGeom prst="rect">
            <a:avLst/>
          </a:prstGeom>
        </p:spPr>
        <p:txBody>
          <a:bodyPr spcFirstLastPara="1" vert="horz" wrap="square" lIns="121900" tIns="121900" rIns="121900" bIns="121900" rtlCol="0" anchor="t" anchorCtr="0">
            <a:noAutofit/>
          </a:bodyPr>
          <a:lstStyle/>
          <a:p>
            <a:r>
              <a:rPr lang="en-US" sz="5333" b="1" ker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4" name="Text Placeholder 3">
            <a:extLst>
              <a:ext uri="{FF2B5EF4-FFF2-40B4-BE49-F238E27FC236}">
                <a16:creationId xmlns:a16="http://schemas.microsoft.com/office/drawing/2014/main" id="{08673426-3AC1-0F03-9A2F-640E5A548AC7}"/>
              </a:ext>
            </a:extLst>
          </p:cNvPr>
          <p:cNvSpPr>
            <a:spLocks noGrp="1"/>
          </p:cNvSpPr>
          <p:nvPr>
            <p:ph type="body" idx="1"/>
          </p:nvPr>
        </p:nvSpPr>
        <p:spPr>
          <a:xfrm>
            <a:off x="848907" y="1383416"/>
            <a:ext cx="10494185" cy="4608000"/>
          </a:xfrm>
        </p:spPr>
        <p:txBody>
          <a:bodyPr/>
          <a:lstStyle/>
          <a:p>
            <a:pPr marL="186262" indent="0">
              <a:buNone/>
            </a:pP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Bài</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toán</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phân</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vùng</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ảnh</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dựa</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trên</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thuật</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toán</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K-means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có</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tác</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dụng</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chia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một</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hình</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ảnh</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thành</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các</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khu</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vực</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khác</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nhau</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dựa</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trên</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sự</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tương</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đồng</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màu</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r>
              <a:rPr lang="en-US" sz="2400" err="1">
                <a:solidFill>
                  <a:schemeClr val="bg1"/>
                </a:solidFill>
                <a:latin typeface="Times New Roman" panose="02020603050405020304" pitchFamily="18" charset="0"/>
                <a:ea typeface="Calibri" panose="020F0502020204030204" pitchFamily="34" charset="0"/>
                <a:cs typeface="Arial" panose="020B0604020202020204" pitchFamily="34" charset="0"/>
              </a:rPr>
              <a:t>sắc</a:t>
            </a:r>
            <a:r>
              <a:rPr lang="en-US" sz="2400">
                <a:solidFill>
                  <a:schemeClr val="bg1"/>
                </a:solidFill>
                <a:latin typeface="Times New Roman" panose="02020603050405020304" pitchFamily="18" charset="0"/>
                <a:ea typeface="Calibri" panose="020F0502020204030204" pitchFamily="34" charset="0"/>
                <a:cs typeface="Arial" panose="020B0604020202020204" pitchFamily="34" charset="0"/>
              </a:rPr>
              <a:t>. </a:t>
            </a:r>
          </a:p>
          <a:p>
            <a:endParaRPr lang="en-US"/>
          </a:p>
        </p:txBody>
      </p:sp>
      <p:sp>
        <p:nvSpPr>
          <p:cNvPr id="6" name="Google Shape;70;p17">
            <a:extLst>
              <a:ext uri="{FF2B5EF4-FFF2-40B4-BE49-F238E27FC236}">
                <a16:creationId xmlns:a16="http://schemas.microsoft.com/office/drawing/2014/main" id="{A7BADC1A-E317-5C2C-7D84-3A78ED78288B}"/>
              </a:ext>
            </a:extLst>
          </p:cNvPr>
          <p:cNvSpPr txBox="1">
            <a:spLocks/>
          </p:cNvSpPr>
          <p:nvPr/>
        </p:nvSpPr>
        <p:spPr>
          <a:xfrm>
            <a:off x="-1721105" y="253710"/>
            <a:ext cx="10485120" cy="763600"/>
          </a:xfrm>
          <a:prstGeom prst="rect">
            <a:avLst/>
          </a:prstGeom>
        </p:spPr>
        <p:txBody>
          <a:bodyPr spcFirstLastPara="1"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1.2,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Tổng</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quan</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về</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phân</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vùng</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3200" b="1" err="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ảnh</a:t>
            </a:r>
            <a:r>
              <a:rPr lang="en-US" sz="3200" b="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 .</a:t>
            </a:r>
            <a:br>
              <a:rPr lang="en-US" sz="3200" b="1">
                <a:solidFill>
                  <a:schemeClr val="tx2"/>
                </a:solidFill>
                <a:latin typeface="Calibri Light" panose="020F0302020204030204" pitchFamily="34" charset="0"/>
                <a:ea typeface="Times New Roman" panose="02020603050405020304" pitchFamily="18" charset="0"/>
                <a:cs typeface="Times New Roman" panose="02020603050405020304" pitchFamily="18" charset="0"/>
              </a:rPr>
            </a:br>
            <a:endParaRPr lang="en-US" sz="3200">
              <a:solidFill>
                <a:schemeClr val="tx2"/>
              </a:solidFill>
            </a:endParaRPr>
          </a:p>
        </p:txBody>
      </p:sp>
      <p:sp>
        <p:nvSpPr>
          <p:cNvPr id="7" name="Google Shape;65;p16">
            <a:extLst>
              <a:ext uri="{FF2B5EF4-FFF2-40B4-BE49-F238E27FC236}">
                <a16:creationId xmlns:a16="http://schemas.microsoft.com/office/drawing/2014/main" id="{27E96BF3-3CB4-E7B4-5767-C06D51F4D78F}"/>
              </a:ext>
            </a:extLst>
          </p:cNvPr>
          <p:cNvSpPr txBox="1">
            <a:spLocks/>
          </p:cNvSpPr>
          <p:nvPr/>
        </p:nvSpPr>
        <p:spPr>
          <a:xfrm>
            <a:off x="-7244568" y="2502393"/>
            <a:ext cx="7244568" cy="4610925"/>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186262" indent="0">
              <a:lnSpc>
                <a:spcPct val="107000"/>
              </a:lnSpc>
              <a:buNone/>
              <a:tabLst>
                <a:tab pos="76198" algn="l"/>
              </a:tabLst>
            </a:pPr>
            <a:r>
              <a:rPr lang="vi-VN" sz="3200" b="1">
                <a:latin typeface="Times New Roman" panose="02020603050405020304" pitchFamily="18" charset="0"/>
                <a:ea typeface="Calibri" panose="020F0502020204030204" pitchFamily="34" charset="0"/>
                <a:cs typeface="Times New Roman" panose="02020603050405020304" pitchFamily="18" charset="0"/>
              </a:rPr>
              <a:t>Tác dụng :</a:t>
            </a:r>
            <a:endParaRPr lang="en-US" sz="3200" b="1">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Nâng cao hiệu suất phân tích ảnh</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Tách biệt các đối tượng</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Nâng cao chất lượng hình ảnh</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Phân tích dữ liệu</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Trích xuất đặc trưng</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Nén dữ liệu</a:t>
            </a:r>
            <a:endParaRPr lang="en-US" sz="3200">
              <a:latin typeface="Calibri" panose="020F0502020204030204" pitchFamily="34" charset="0"/>
              <a:ea typeface="Calibri" panose="020F0502020204030204" pitchFamily="34" charset="0"/>
              <a:cs typeface="Times New Roman" panose="02020603050405020304" pitchFamily="18" charset="0"/>
            </a:endParaRPr>
          </a:p>
          <a:p>
            <a:pPr marL="609585">
              <a:lnSpc>
                <a:spcPct val="107000"/>
              </a:lnSpc>
              <a:spcAft>
                <a:spcPts val="1067"/>
              </a:spcAft>
              <a:tabLst>
                <a:tab pos="76198" algn="l"/>
              </a:tabLst>
            </a:pPr>
            <a:r>
              <a:rPr lang="vi-VN" sz="3200">
                <a:latin typeface="Times New Roman" panose="02020603050405020304" pitchFamily="18" charset="0"/>
                <a:ea typeface="Calibri" panose="020F0502020204030204" pitchFamily="34" charset="0"/>
                <a:cs typeface="Times New Roman" panose="02020603050405020304" pitchFamily="18" charset="0"/>
              </a:rPr>
              <a:t>Xử lý ảnh y tế</a:t>
            </a:r>
            <a:endParaRPr lang="en-US" sz="320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person with a blurry image&#10;&#10;Description automatically generated with medium confidence">
            <a:extLst>
              <a:ext uri="{FF2B5EF4-FFF2-40B4-BE49-F238E27FC236}">
                <a16:creationId xmlns:a16="http://schemas.microsoft.com/office/drawing/2014/main" id="{24615B9A-19E9-E262-D07F-BB6FBCFEF1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22778" y="-1934170"/>
            <a:ext cx="8001000" cy="2951480"/>
          </a:xfrm>
          <a:prstGeom prst="rect">
            <a:avLst/>
          </a:prstGeom>
          <a:noFill/>
          <a:ln>
            <a:noFill/>
          </a:ln>
        </p:spPr>
      </p:pic>
      <p:pic>
        <p:nvPicPr>
          <p:cNvPr id="12" name="Picture 11">
            <a:extLst>
              <a:ext uri="{FF2B5EF4-FFF2-40B4-BE49-F238E27FC236}">
                <a16:creationId xmlns:a16="http://schemas.microsoft.com/office/drawing/2014/main" id="{716A9BA0-DEC5-E430-0A45-5DC8C7F71F8C}"/>
              </a:ext>
            </a:extLst>
          </p:cNvPr>
          <p:cNvPicPr>
            <a:picLocks noChangeAspect="1"/>
          </p:cNvPicPr>
          <p:nvPr/>
        </p:nvPicPr>
        <p:blipFill>
          <a:blip r:embed="rId4"/>
          <a:stretch>
            <a:fillRect/>
          </a:stretch>
        </p:blipFill>
        <p:spPr>
          <a:xfrm>
            <a:off x="10688230" y="-4805971"/>
            <a:ext cx="10887299" cy="4435550"/>
          </a:xfrm>
          <a:prstGeom prst="rect">
            <a:avLst/>
          </a:prstGeom>
        </p:spPr>
      </p:pic>
    </p:spTree>
    <p:extLst>
      <p:ext uri="{BB962C8B-B14F-4D97-AF65-F5344CB8AC3E}">
        <p14:creationId xmlns:p14="http://schemas.microsoft.com/office/powerpoint/2010/main" val="2820169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42" presetClass="entr" presetSubtype="0" fill="hold" nodeType="afterEffect">
                                  <p:stCondLst>
                                    <p:cond delay="10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1000"/>
                                        <p:tgtEl>
                                          <p:spTgt spid="11"/>
                                        </p:tgtEl>
                                      </p:cBhvr>
                                    </p:animEffect>
                                    <p:anim calcmode="lin" valueType="num">
                                      <p:cBhvr>
                                        <p:cTn id="21" dur="1000"/>
                                        <p:tgtEl>
                                          <p:spTgt spid="11"/>
                                        </p:tgtEl>
                                        <p:attrNameLst>
                                          <p:attrName>ppt_x</p:attrName>
                                        </p:attrNameLst>
                                      </p:cBhvr>
                                      <p:tavLst>
                                        <p:tav tm="0">
                                          <p:val>
                                            <p:strVal val="ppt_x"/>
                                          </p:val>
                                        </p:tav>
                                        <p:tav tm="100000">
                                          <p:val>
                                            <p:strVal val="ppt_x"/>
                                          </p:val>
                                        </p:tav>
                                      </p:tavLst>
                                    </p:anim>
                                    <p:anim calcmode="lin" valueType="num">
                                      <p:cBhvr>
                                        <p:cTn id="22" dur="1000"/>
                                        <p:tgtEl>
                                          <p:spTgt spid="11"/>
                                        </p:tgtEl>
                                        <p:attrNameLst>
                                          <p:attrName>ppt_y</p:attrName>
                                        </p:attrNameLst>
                                      </p:cBhvr>
                                      <p:tavLst>
                                        <p:tav tm="0">
                                          <p:val>
                                            <p:strVal val="ppt_y"/>
                                          </p:val>
                                        </p:tav>
                                        <p:tav tm="100000">
                                          <p:val>
                                            <p:strVal val="ppt_y+.1"/>
                                          </p:val>
                                        </p:tav>
                                      </p:tavLst>
                                    </p:anim>
                                    <p:set>
                                      <p:cBhvr>
                                        <p:cTn id="23" dur="1" fill="hold">
                                          <p:stCondLst>
                                            <p:cond delay="999"/>
                                          </p:stCondLst>
                                        </p:cTn>
                                        <p:tgtEl>
                                          <p:spTgt spid="11"/>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4">
                                            <p:txEl>
                                              <p:pRg st="0" end="0"/>
                                            </p:txEl>
                                          </p:spTgt>
                                        </p:tgtEl>
                                      </p:cBhvr>
                                    </p:animEffect>
                                    <p:set>
                                      <p:cBhvr>
                                        <p:cTn id="26" dur="1" fill="hold">
                                          <p:stCondLst>
                                            <p:cond delay="499"/>
                                          </p:stCondLst>
                                        </p:cTn>
                                        <p:tgtEl>
                                          <p:spTgt spid="4">
                                            <p:txEl>
                                              <p:pRg st="0" end="0"/>
                                            </p:tx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4">
                                            <p:bg/>
                                          </p:spTgt>
                                        </p:tgtEl>
                                      </p:cBhvr>
                                    </p:animEffect>
                                    <p:set>
                                      <p:cBhvr>
                                        <p:cTn id="29" dur="1" fill="hold">
                                          <p:stCondLst>
                                            <p:cond delay="499"/>
                                          </p:stCondLst>
                                        </p:cTn>
                                        <p:tgtEl>
                                          <p:spTgt spid="4">
                                            <p:bg/>
                                          </p:spTgt>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7"/>
                                        </p:tgtEl>
                                      </p:cBhvr>
                                    </p:animEffect>
                                    <p:set>
                                      <p:cBhvr>
                                        <p:cTn id="38" dur="1" fill="hold">
                                          <p:stCondLst>
                                            <p:cond delay="499"/>
                                          </p:stCondLst>
                                        </p:cTn>
                                        <p:tgtEl>
                                          <p:spTgt spid="7"/>
                                        </p:tgtEl>
                                        <p:attrNameLst>
                                          <p:attrName>style.visibility</p:attrName>
                                        </p:attrNameLst>
                                      </p:cBhvr>
                                      <p:to>
                                        <p:strVal val="hidden"/>
                                      </p:to>
                                    </p:set>
                                  </p:childTnLst>
                                </p:cTn>
                              </p:par>
                            </p:childTnLst>
                          </p:cTn>
                        </p:par>
                        <p:par>
                          <p:cTn id="39" fill="hold">
                            <p:stCondLst>
                              <p:cond delay="500"/>
                            </p:stCondLst>
                            <p:childTnLst>
                              <p:par>
                                <p:cTn id="40" presetID="42" presetClass="entr" presetSubtype="0"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 grpId="1" uiExpand="1" build="p"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6893" y="380835"/>
            <a:ext cx="11752059" cy="763600"/>
          </a:xfrm>
          <a:prstGeom prst="rect">
            <a:avLst/>
          </a:prstGeom>
        </p:spPr>
        <p:txBody>
          <a:bodyPr spcFirstLastPara="1" vert="horz" wrap="square" lIns="121900" tIns="121900" rIns="121900" bIns="121900" rtlCol="0" anchor="t" anchorCtr="0">
            <a:noAutofit/>
          </a:bodyPr>
          <a:lstStyle/>
          <a:p>
            <a:r>
              <a:rPr lang="en-US" sz="5333" b="1" kern="0">
                <a:solidFill>
                  <a:schemeClr val="tx2"/>
                </a:solidFill>
                <a:latin typeface="Times New Roman" panose="02020603050405020304" pitchFamily="18" charset="0"/>
                <a:ea typeface="Times New Roman" panose="02020603050405020304" pitchFamily="18" charset="0"/>
                <a:cs typeface="Times New Roman" panose="02020603050405020304" pitchFamily="18" charset="0"/>
              </a:rPr>
              <a:t>.</a:t>
            </a:r>
            <a:br>
              <a:rPr lang="en-US" sz="24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a:p>
        </p:txBody>
      </p:sp>
      <p:sp>
        <p:nvSpPr>
          <p:cNvPr id="5" name="Google Shape;140;p19">
            <a:extLst>
              <a:ext uri="{FF2B5EF4-FFF2-40B4-BE49-F238E27FC236}">
                <a16:creationId xmlns:a16="http://schemas.microsoft.com/office/drawing/2014/main" id="{F1700CB6-9B8D-8611-90A8-9E90871C6896}"/>
              </a:ext>
            </a:extLst>
          </p:cNvPr>
          <p:cNvSpPr txBox="1">
            <a:spLocks/>
          </p:cNvSpPr>
          <p:nvPr/>
        </p:nvSpPr>
        <p:spPr>
          <a:xfrm>
            <a:off x="-1122767" y="254807"/>
            <a:ext cx="7704000" cy="572700"/>
          </a:xfrm>
          <a:prstGeom prst="rect">
            <a:avLst/>
          </a:prstGeom>
        </p:spPr>
        <p:txBody>
          <a:bodyPr spcFirstLastPara="1" vert="horz" wrap="square" lIns="91425" tIns="91425" rIns="91425" bIns="91425" rtlCol="0" anchor="t" anchorCtr="0">
            <a:noAutofit/>
          </a:bodyPr>
          <a:lstStyle>
            <a:lvl1pPr lvl="0" algn="ctr"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vi-VN" sz="2800" b="1">
                <a:solidFill>
                  <a:schemeClr val="bg1"/>
                </a:solidFill>
                <a:latin typeface="Times New Roman" panose="02020603050405020304" pitchFamily="18" charset="0"/>
                <a:ea typeface="Calibri" panose="020F0502020204030204" pitchFamily="34" charset="0"/>
              </a:rPr>
              <a:t>1.3, Các công nghệ được sử dụng</a:t>
            </a:r>
            <a:r>
              <a:rPr lang="vi-VN" sz="2800">
                <a:solidFill>
                  <a:schemeClr val="bg1"/>
                </a:solidFill>
                <a:latin typeface="Times New Roman" panose="02020603050405020304" pitchFamily="18" charset="0"/>
                <a:ea typeface="Calibri" panose="020F0502020204030204" pitchFamily="34" charset="0"/>
              </a:rPr>
              <a:t> .</a:t>
            </a:r>
            <a:endParaRPr lang="vi-VN" sz="2800">
              <a:solidFill>
                <a:schemeClr val="bg1"/>
              </a:solidFill>
            </a:endParaRPr>
          </a:p>
        </p:txBody>
      </p:sp>
      <p:sp>
        <p:nvSpPr>
          <p:cNvPr id="6" name="Google Shape;65;p16">
            <a:extLst>
              <a:ext uri="{FF2B5EF4-FFF2-40B4-BE49-F238E27FC236}">
                <a16:creationId xmlns:a16="http://schemas.microsoft.com/office/drawing/2014/main" id="{0B59BF0F-E6E1-3902-9DA5-69D0F7FB5827}"/>
              </a:ext>
            </a:extLst>
          </p:cNvPr>
          <p:cNvSpPr txBox="1">
            <a:spLocks/>
          </p:cNvSpPr>
          <p:nvPr/>
        </p:nvSpPr>
        <p:spPr>
          <a:xfrm>
            <a:off x="141447" y="1270463"/>
            <a:ext cx="8276493" cy="1729097"/>
          </a:xfrm>
          <a:prstGeom prst="rect">
            <a:avLst/>
          </a:prstGeom>
          <a:solidFill>
            <a:schemeClr val="dk1">
              <a:alpha val="56699"/>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139700" indent="0">
              <a:buNone/>
            </a:pPr>
            <a:r>
              <a:rPr lang="vi-VN" sz="2400" b="1">
                <a:effectLst/>
                <a:latin typeface="+mj-lt"/>
                <a:ea typeface="Calibri" panose="020F0502020204030204" pitchFamily="34" charset="0"/>
                <a:cs typeface="Arial" panose="020B0604020202020204" pitchFamily="34" charset="0"/>
              </a:rPr>
              <a:t>Ngôn ngữ lập trình </a:t>
            </a:r>
            <a:r>
              <a:rPr lang="vi-VN" sz="2400" b="1" err="1">
                <a:effectLst/>
                <a:latin typeface="+mj-lt"/>
                <a:ea typeface="Calibri" panose="020F0502020204030204" pitchFamily="34" charset="0"/>
                <a:cs typeface="Arial" panose="020B0604020202020204" pitchFamily="34" charset="0"/>
              </a:rPr>
              <a:t>python</a:t>
            </a:r>
            <a:r>
              <a:rPr lang="vi-VN" sz="2400" b="1">
                <a:effectLst/>
                <a:latin typeface="+mj-lt"/>
                <a:ea typeface="Calibri" panose="020F0502020204030204" pitchFamily="34" charset="0"/>
                <a:cs typeface="Arial" panose="020B0604020202020204" pitchFamily="34" charset="0"/>
              </a:rPr>
              <a:t> .</a:t>
            </a:r>
            <a:endParaRPr lang="en-US" sz="2400" b="1">
              <a:effectLst/>
              <a:latin typeface="+mj-lt"/>
              <a:ea typeface="Calibri" panose="020F0502020204030204" pitchFamily="34" charset="0"/>
              <a:cs typeface="Arial" panose="020B0604020202020204" pitchFamily="34" charset="0"/>
            </a:endParaRPr>
          </a:p>
          <a:p>
            <a:r>
              <a:rPr lang="en-US" sz="2400">
                <a:effectLst/>
                <a:latin typeface="Times New Roman" panose="02020603050405020304" pitchFamily="18" charset="0"/>
                <a:ea typeface="Calibri" panose="020F0502020204030204" pitchFamily="34" charset="0"/>
                <a:cs typeface="Times New Roman" panose="02020603050405020304" pitchFamily="18" charset="0"/>
              </a:rPr>
              <a:t>L</a:t>
            </a:r>
            <a:r>
              <a:rPr lang="vi-VN" sz="2400">
                <a:effectLst/>
                <a:latin typeface="Times New Roman" panose="02020603050405020304" pitchFamily="18" charset="0"/>
                <a:ea typeface="Calibri" panose="020F0502020204030204" pitchFamily="34" charset="0"/>
                <a:cs typeface="Times New Roman" panose="02020603050405020304" pitchFamily="18" charset="0"/>
              </a:rPr>
              <a:t>à một ngôn ngữ lập trình mạnh mẽ và linh hoạt, có khả năng phục vụ nhiều mục tiêu và lĩnh vực khác nhau </a:t>
            </a:r>
            <a:r>
              <a:rPr lang="en-US" sz="240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2" descr="Python (programming language) - Wikipedia">
            <a:extLst>
              <a:ext uri="{FF2B5EF4-FFF2-40B4-BE49-F238E27FC236}">
                <a16:creationId xmlns:a16="http://schemas.microsoft.com/office/drawing/2014/main" id="{BD38625F-5CDD-5472-709F-815BA2B1AC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905" y="827507"/>
            <a:ext cx="3187881" cy="295779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65;p16">
            <a:extLst>
              <a:ext uri="{FF2B5EF4-FFF2-40B4-BE49-F238E27FC236}">
                <a16:creationId xmlns:a16="http://schemas.microsoft.com/office/drawing/2014/main" id="{33D96485-4C8E-DE30-9B42-C577A7564B70}"/>
              </a:ext>
            </a:extLst>
          </p:cNvPr>
          <p:cNvSpPr txBox="1">
            <a:spLocks/>
          </p:cNvSpPr>
          <p:nvPr/>
        </p:nvSpPr>
        <p:spPr>
          <a:xfrm>
            <a:off x="-11303420" y="827507"/>
            <a:ext cx="8369480" cy="3540378"/>
          </a:xfrm>
          <a:prstGeom prst="rect">
            <a:avLst/>
          </a:prstGeom>
          <a:solidFill>
            <a:schemeClr val="dk1">
              <a:alpha val="56699"/>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lvl="0" indent="0" algn="just">
              <a:lnSpc>
                <a:spcPct val="115000"/>
              </a:lnSpc>
              <a:spcBef>
                <a:spcPts val="0"/>
              </a:spcBef>
              <a:spcAft>
                <a:spcPts val="0"/>
              </a:spcAft>
              <a:buNone/>
              <a:tabLst>
                <a:tab pos="57150" algn="l"/>
              </a:tabLst>
            </a:pPr>
            <a:r>
              <a:rPr lang="vi-VN" sz="2400" b="1">
                <a:effectLst/>
                <a:latin typeface="+mj-lt"/>
                <a:ea typeface="Calibri" panose="020F0502020204030204" pitchFamily="34" charset="0"/>
                <a:cs typeface="Arial" panose="020B0604020202020204" pitchFamily="34" charset="0"/>
              </a:rPr>
              <a:t>Những thư viện được sử dụng </a:t>
            </a:r>
            <a:r>
              <a:rPr lang="vi-VN" sz="2400">
                <a:effectLst/>
                <a:latin typeface="+mj-lt"/>
                <a:ea typeface="Calibri" panose="020F0502020204030204" pitchFamily="34" charset="0"/>
                <a:cs typeface="Arial" panose="020B0604020202020204" pitchFamily="34" charset="0"/>
              </a:rPr>
              <a:t>.</a:t>
            </a:r>
            <a:endParaRPr lang="en-US" sz="2400">
              <a:effectLst/>
              <a:latin typeface="+mj-lt"/>
              <a:ea typeface="Calibri" panose="020F0502020204030204" pitchFamily="34" charset="0"/>
              <a:cs typeface="Arial" panose="020B0604020202020204" pitchFamily="34" charset="0"/>
            </a:endParaRPr>
          </a:p>
          <a:p>
            <a:pPr marL="342900" marR="0" lvl="0" indent="-342900" algn="just">
              <a:lnSpc>
                <a:spcPct val="115000"/>
              </a:lnSpc>
              <a:spcBef>
                <a:spcPts val="0"/>
              </a:spcBef>
              <a:spcAft>
                <a:spcPts val="0"/>
              </a:spcAft>
              <a:buFont typeface="+mj-lt"/>
              <a:buAutoNum type="arabicPeriod"/>
              <a:tabLst>
                <a:tab pos="57150" algn="l"/>
              </a:tabLst>
            </a:pPr>
            <a:r>
              <a:rPr lang="en-US" sz="2400" err="1">
                <a:effectLst/>
                <a:latin typeface="Times New Roman" panose="02020603050405020304" pitchFamily="18" charset="0"/>
                <a:ea typeface="Calibri" panose="020F0502020204030204" pitchFamily="34" charset="0"/>
                <a:cs typeface="Times New Roman" panose="02020603050405020304" pitchFamily="18" charset="0"/>
              </a:rPr>
              <a:t>Numpy</a:t>
            </a:r>
            <a:r>
              <a:rPr lang="en-US" sz="240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mảng</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2400">
                <a:effectLst/>
                <a:latin typeface="Times New Roman" panose="02020603050405020304" pitchFamily="18" charset="0"/>
                <a:ea typeface="Calibri" panose="020F0502020204030204" pitchFamily="34" charset="0"/>
                <a:cs typeface="Times New Roman" panose="02020603050405020304" pitchFamily="18" charset="0"/>
              </a:rPr>
              <a:t> ma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trận</a:t>
            </a:r>
            <a:r>
              <a:rPr lang="en-US" sz="2400">
                <a:effectLst/>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gn="just">
              <a:lnSpc>
                <a:spcPct val="115000"/>
              </a:lnSpc>
              <a:spcBef>
                <a:spcPts val="0"/>
              </a:spcBef>
              <a:spcAft>
                <a:spcPts val="800"/>
              </a:spcAft>
              <a:buFont typeface="+mj-lt"/>
              <a:buAutoNum type="arabicPeriod"/>
              <a:tabLst>
                <a:tab pos="57150" algn="l"/>
              </a:tabLst>
            </a:pPr>
            <a:r>
              <a:rPr lang="en-US" sz="2400" err="1">
                <a:effectLst/>
                <a:latin typeface="Times New Roman" panose="02020603050405020304" pitchFamily="18" charset="0"/>
                <a:ea typeface="Calibri" panose="020F0502020204030204" pitchFamily="34" charset="0"/>
                <a:cs typeface="Times New Roman" panose="02020603050405020304" pitchFamily="18" charset="0"/>
              </a:rPr>
              <a:t>Tkinter</a:t>
            </a:r>
            <a:r>
              <a:rPr lang="en-US" sz="240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viện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người</a:t>
            </a:r>
            <a:r>
              <a:rPr lang="en-US" sz="2400">
                <a:effectLst/>
                <a:latin typeface="Times New Roman" panose="02020603050405020304" pitchFamily="18" charset="0"/>
                <a:ea typeface="Calibri" panose="020F0502020204030204" pitchFamily="34" charset="0"/>
                <a:cs typeface="Times New Roman" panose="02020603050405020304" pitchFamily="18" charset="0"/>
              </a:rPr>
              <a:t> dung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họa</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p>
          <a:p>
            <a:pPr marL="342900" indent="-342900" algn="just">
              <a:lnSpc>
                <a:spcPct val="115000"/>
              </a:lnSpc>
              <a:spcAft>
                <a:spcPts val="800"/>
              </a:spcAft>
              <a:buFont typeface="+mj-lt"/>
              <a:buAutoNum type="arabicPeriod"/>
              <a:tabLst>
                <a:tab pos="57150" algn="l"/>
              </a:tabLst>
            </a:pPr>
            <a:r>
              <a:rPr lang="en-US" sz="2400" err="1">
                <a:effectLst/>
                <a:latin typeface="Times New Roman" panose="02020603050405020304" pitchFamily="18" charset="0"/>
                <a:ea typeface="Calibri" panose="020F0502020204030204" pitchFamily="34" charset="0"/>
                <a:cs typeface="Times New Roman" panose="02020603050405020304" pitchFamily="18" charset="0"/>
              </a:rPr>
              <a:t>Matplotlib.pyplot</a:t>
            </a:r>
            <a:r>
              <a:rPr lang="en-US" sz="2400">
                <a:effectLst/>
                <a:latin typeface="Times New Roman" panose="02020603050405020304" pitchFamily="18" charset="0"/>
                <a:ea typeface="Calibri" panose="020F0502020204030204" pitchFamily="34" charset="0"/>
                <a:cs typeface="Times New Roman" panose="02020603050405020304" pitchFamily="18" charset="0"/>
              </a:rPr>
              <a:t> :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a:effectLst/>
                <a:latin typeface="Times New Roman" panose="02020603050405020304" pitchFamily="18" charset="0"/>
                <a:ea typeface="Calibri" panose="020F0502020204030204" pitchFamily="34" charset="0"/>
                <a:cs typeface="Times New Roman" panose="02020603050405020304" pitchFamily="18" charset="0"/>
              </a:rPr>
              <a:t>.</a:t>
            </a:r>
          </a:p>
          <a:p>
            <a:pPr marL="342900" indent="-342900" algn="just">
              <a:lnSpc>
                <a:spcPct val="115000"/>
              </a:lnSpc>
              <a:spcAft>
                <a:spcPts val="800"/>
              </a:spcAft>
              <a:buFont typeface="+mj-lt"/>
              <a:buAutoNum type="arabicPeriod"/>
              <a:tabLst>
                <a:tab pos="57150" algn="l"/>
              </a:tabLst>
            </a:pPr>
            <a:r>
              <a:rPr lang="en-US" sz="2400">
                <a:effectLst/>
                <a:latin typeface="Times New Roman" panose="02020603050405020304" pitchFamily="18" charset="0"/>
                <a:ea typeface="Calibri" panose="020F0502020204030204" pitchFamily="34" charset="0"/>
                <a:cs typeface="Times New Roman" panose="02020603050405020304" pitchFamily="18" charset="0"/>
              </a:rPr>
              <a:t>OpenCV (Open Source Computer Vision Library)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thư</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viện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mở</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triển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giác</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2" name="Google Shape;65;p16">
            <a:extLst>
              <a:ext uri="{FF2B5EF4-FFF2-40B4-BE49-F238E27FC236}">
                <a16:creationId xmlns:a16="http://schemas.microsoft.com/office/drawing/2014/main" id="{479A2E8E-1D76-BAD2-F2EF-DF891E44DEDE}"/>
              </a:ext>
            </a:extLst>
          </p:cNvPr>
          <p:cNvSpPr txBox="1">
            <a:spLocks/>
          </p:cNvSpPr>
          <p:nvPr/>
        </p:nvSpPr>
        <p:spPr>
          <a:xfrm>
            <a:off x="1221383" y="3891365"/>
            <a:ext cx="5359850" cy="258580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vi-VN" sz="2400">
                <a:effectLst/>
                <a:latin typeface="+mj-lt"/>
                <a:ea typeface="Calibri" panose="020F0502020204030204" pitchFamily="34" charset="0"/>
                <a:cs typeface="Arial" panose="020B0604020202020204" pitchFamily="34" charset="0"/>
              </a:rPr>
              <a:t>Phần mềm </a:t>
            </a:r>
            <a:r>
              <a:rPr lang="vi-VN" sz="2400" err="1">
                <a:effectLst/>
                <a:latin typeface="+mj-lt"/>
                <a:ea typeface="Calibri" panose="020F0502020204030204" pitchFamily="34" charset="0"/>
                <a:cs typeface="Arial" panose="020B0604020202020204" pitchFamily="34" charset="0"/>
              </a:rPr>
              <a:t>Sublimetext</a:t>
            </a:r>
            <a:r>
              <a:rPr lang="vi-VN" sz="2400">
                <a:effectLst/>
                <a:latin typeface="+mj-lt"/>
                <a:ea typeface="Calibri" panose="020F0502020204030204" pitchFamily="34" charset="0"/>
                <a:cs typeface="Arial" panose="020B0604020202020204" pitchFamily="34" charset="0"/>
              </a:rPr>
              <a:t>.</a:t>
            </a:r>
            <a:endParaRPr lang="en-US" sz="2400">
              <a:effectLst/>
              <a:latin typeface="+mj-lt"/>
              <a:ea typeface="Calibri" panose="020F0502020204030204" pitchFamily="34" charset="0"/>
              <a:cs typeface="Arial" panose="020B0604020202020204" pitchFamily="34" charset="0"/>
            </a:endParaRPr>
          </a:p>
          <a:p>
            <a:pPr marL="0" indent="0">
              <a:lnSpc>
                <a:spcPct val="107000"/>
              </a:lnSpc>
              <a:spcAft>
                <a:spcPts val="1067"/>
              </a:spcAft>
              <a:buNone/>
            </a:pPr>
            <a:r>
              <a:rPr lang="vi-VN" sz="2400" err="1">
                <a:effectLst/>
                <a:latin typeface="+mj-lt"/>
                <a:ea typeface="Calibri" panose="020F0502020204030204" pitchFamily="34" charset="0"/>
              </a:rPr>
              <a:t>Sublime</a:t>
            </a:r>
            <a:r>
              <a:rPr lang="vi-VN" sz="2400">
                <a:effectLst/>
                <a:latin typeface="+mj-lt"/>
                <a:ea typeface="Calibri" panose="020F0502020204030204" pitchFamily="34" charset="0"/>
              </a:rPr>
              <a:t> </a:t>
            </a:r>
            <a:r>
              <a:rPr lang="vi-VN" sz="2400" err="1">
                <a:effectLst/>
                <a:latin typeface="+mj-lt"/>
                <a:ea typeface="Calibri" panose="020F0502020204030204" pitchFamily="34" charset="0"/>
              </a:rPr>
              <a:t>Text</a:t>
            </a:r>
            <a:r>
              <a:rPr lang="vi-VN" sz="2400">
                <a:effectLst/>
                <a:latin typeface="+mj-lt"/>
                <a:ea typeface="Calibri" panose="020F0502020204030204" pitchFamily="34" charset="0"/>
              </a:rPr>
              <a:t> 3 cung cấp chức năng năng soạn thảo và biên tập mã nguồn với thư viện </a:t>
            </a:r>
            <a:r>
              <a:rPr lang="vi-VN" sz="2400" err="1">
                <a:effectLst/>
                <a:latin typeface="+mj-lt"/>
                <a:ea typeface="Calibri" panose="020F0502020204030204" pitchFamily="34" charset="0"/>
              </a:rPr>
              <a:t>plugin</a:t>
            </a:r>
            <a:r>
              <a:rPr lang="vi-VN" sz="2400">
                <a:effectLst/>
                <a:latin typeface="+mj-lt"/>
                <a:ea typeface="Calibri" panose="020F0502020204030204" pitchFamily="34" charset="0"/>
              </a:rPr>
              <a:t> vô cùng phong phú</a:t>
            </a:r>
            <a:r>
              <a:rPr lang="en-US" sz="2400">
                <a:effectLst/>
                <a:latin typeface="+mj-lt"/>
                <a:ea typeface="Calibri" panose="020F0502020204030204" pitchFamily="34" charset="0"/>
              </a:rPr>
              <a:t> .</a:t>
            </a:r>
            <a:endParaRPr lang="en-US" sz="2400" kern="100">
              <a:latin typeface="+mj-lt"/>
              <a:ea typeface="Calibri" panose="020F0502020204030204" pitchFamily="34" charset="0"/>
              <a:cs typeface="Times New Roman" panose="02020603050405020304" pitchFamily="18" charset="0"/>
            </a:endParaRPr>
          </a:p>
        </p:txBody>
      </p:sp>
      <p:pic>
        <p:nvPicPr>
          <p:cNvPr id="5122" name="Picture 2" descr="Sublime Text - Wikipedia">
            <a:extLst>
              <a:ext uri="{FF2B5EF4-FFF2-40B4-BE49-F238E27FC236}">
                <a16:creationId xmlns:a16="http://schemas.microsoft.com/office/drawing/2014/main" id="{B4DE3020-9BB3-E6D9-D266-964A7C1E4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77343" y="4231972"/>
            <a:ext cx="2489004" cy="248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666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64" presetClass="path" presetSubtype="0" accel="50000" decel="50000" fill="hold" grpId="1" nodeType="clickEffect">
                                  <p:stCondLst>
                                    <p:cond delay="0"/>
                                  </p:stCondLst>
                                  <p:childTnLst>
                                    <p:animMotion origin="layout" path="M 0.00091 0.00023 L 0.00091 -0.24977 " pathEditMode="relative" rAng="0" ptsTypes="AA">
                                      <p:cBhvr>
                                        <p:cTn id="17" dur="2000" fill="hold"/>
                                        <p:tgtEl>
                                          <p:spTgt spid="6"/>
                                        </p:tgtEl>
                                        <p:attrNameLst>
                                          <p:attrName>ppt_x</p:attrName>
                                          <p:attrName>ppt_y</p:attrName>
                                        </p:attrNameLst>
                                      </p:cBhvr>
                                      <p:rCtr x="0" y="-12500"/>
                                    </p:animMotion>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42" presetClass="exit" presetSubtype="0" fill="hold" nodeType="withEffect">
                                  <p:stCondLst>
                                    <p:cond delay="0"/>
                                  </p:stCondLst>
                                  <p:childTnLst>
                                    <p:animEffect transition="out" filter="fade">
                                      <p:cBhvr>
                                        <p:cTn id="28" dur="1000"/>
                                        <p:tgtEl>
                                          <p:spTgt spid="7"/>
                                        </p:tgtEl>
                                      </p:cBhvr>
                                    </p:animEffect>
                                    <p:anim calcmode="lin" valueType="num">
                                      <p:cBhvr>
                                        <p:cTn id="29" dur="1000"/>
                                        <p:tgtEl>
                                          <p:spTgt spid="7"/>
                                        </p:tgtEl>
                                        <p:attrNameLst>
                                          <p:attrName>ppt_x</p:attrName>
                                        </p:attrNameLst>
                                      </p:cBhvr>
                                      <p:tavLst>
                                        <p:tav tm="0">
                                          <p:val>
                                            <p:strVal val="ppt_x"/>
                                          </p:val>
                                        </p:tav>
                                        <p:tav tm="100000">
                                          <p:val>
                                            <p:strVal val="ppt_x"/>
                                          </p:val>
                                        </p:tav>
                                      </p:tavLst>
                                    </p:anim>
                                    <p:anim calcmode="lin" valueType="num">
                                      <p:cBhvr>
                                        <p:cTn id="30" dur="1000"/>
                                        <p:tgtEl>
                                          <p:spTgt spid="7"/>
                                        </p:tgtEl>
                                        <p:attrNameLst>
                                          <p:attrName>ppt_y</p:attrName>
                                        </p:attrNameLst>
                                      </p:cBhvr>
                                      <p:tavLst>
                                        <p:tav tm="0">
                                          <p:val>
                                            <p:strVal val="ppt_y"/>
                                          </p:val>
                                        </p:tav>
                                        <p:tav tm="100000">
                                          <p:val>
                                            <p:strVal val="ppt_y+.1"/>
                                          </p:val>
                                        </p:tav>
                                      </p:tavLst>
                                    </p:anim>
                                    <p:set>
                                      <p:cBhvr>
                                        <p:cTn id="31" dur="1" fill="hold">
                                          <p:stCondLst>
                                            <p:cond delay="999"/>
                                          </p:stCondLst>
                                        </p:cTn>
                                        <p:tgtEl>
                                          <p:spTgt spid="7"/>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1500"/>
                            </p:stCondLst>
                            <p:childTnLst>
                              <p:par>
                                <p:cTn id="40" presetID="42" presetClass="entr" presetSubtype="0" fill="hold" nodeType="afterEffect">
                                  <p:stCondLst>
                                    <p:cond delay="0"/>
                                  </p:stCondLst>
                                  <p:childTnLst>
                                    <p:set>
                                      <p:cBhvr>
                                        <p:cTn id="41" dur="1" fill="hold">
                                          <p:stCondLst>
                                            <p:cond delay="0"/>
                                          </p:stCondLst>
                                        </p:cTn>
                                        <p:tgtEl>
                                          <p:spTgt spid="5122"/>
                                        </p:tgtEl>
                                        <p:attrNameLst>
                                          <p:attrName>style.visibility</p:attrName>
                                        </p:attrNameLst>
                                      </p:cBhvr>
                                      <p:to>
                                        <p:strVal val="visible"/>
                                      </p:to>
                                    </p:set>
                                    <p:animEffect transition="in" filter="fade">
                                      <p:cBhvr>
                                        <p:cTn id="42" dur="1000"/>
                                        <p:tgtEl>
                                          <p:spTgt spid="5122"/>
                                        </p:tgtEl>
                                      </p:cBhvr>
                                    </p:animEffect>
                                    <p:anim calcmode="lin" valueType="num">
                                      <p:cBhvr>
                                        <p:cTn id="43" dur="1000" fill="hold"/>
                                        <p:tgtEl>
                                          <p:spTgt spid="5122"/>
                                        </p:tgtEl>
                                        <p:attrNameLst>
                                          <p:attrName>ppt_x</p:attrName>
                                        </p:attrNameLst>
                                      </p:cBhvr>
                                      <p:tavLst>
                                        <p:tav tm="0">
                                          <p:val>
                                            <p:strVal val="#ppt_x"/>
                                          </p:val>
                                        </p:tav>
                                        <p:tav tm="100000">
                                          <p:val>
                                            <p:strVal val="#ppt_x"/>
                                          </p:val>
                                        </p:tav>
                                      </p:tavLst>
                                    </p:anim>
                                    <p:anim calcmode="lin" valueType="num">
                                      <p:cBhvr>
                                        <p:cTn id="44"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8" grpId="0" animBg="1"/>
      <p:bldP spid="8" grpId="1"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0" y="0"/>
            <a:ext cx="12192000" cy="1157468"/>
          </a:xfrm>
          <a:prstGeom prst="rect">
            <a:avLst/>
          </a:prstGeom>
        </p:spPr>
        <p:txBody>
          <a:bodyPr spcFirstLastPara="1" vert="horz" wrap="square" lIns="121900" tIns="121900" rIns="121900" bIns="121900" rtlCol="0" anchor="t" anchorCtr="0">
            <a:noAutofit/>
          </a:bodyPr>
          <a:lstStyle/>
          <a:p>
            <a:r>
              <a:rPr lang="vi-VN"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CHƯƠNG 2: THUẬT TOÁN K-</a:t>
            </a:r>
            <a:r>
              <a:rPr lang="vi-VN" sz="3200" b="1"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MEANS</a:t>
            </a:r>
            <a:r>
              <a:rPr lang="vi-VN"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VÀ ỨNG DỤNG TRONG </a:t>
            </a:r>
            <a:r>
              <a:rPr lang="en-US" sz="3200" b="1"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PHÂN</a:t>
            </a:r>
            <a:r>
              <a:rPr lang="en-US"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VÙNG</a:t>
            </a:r>
            <a:r>
              <a:rPr lang="en-US"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b="1"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3200" b="1"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3200" b="1" kern="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US" sz="2400" b="1" kern="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br>
            <a:endParaRPr>
              <a:solidFill>
                <a:schemeClr val="bg1"/>
              </a:solidFill>
            </a:endParaRPr>
          </a:p>
        </p:txBody>
      </p:sp>
      <p:sp>
        <p:nvSpPr>
          <p:cNvPr id="65" name="Google Shape;65;p16"/>
          <p:cNvSpPr txBox="1">
            <a:spLocks noGrp="1"/>
          </p:cNvSpPr>
          <p:nvPr>
            <p:ph type="body" idx="1"/>
          </p:nvPr>
        </p:nvSpPr>
        <p:spPr>
          <a:xfrm>
            <a:off x="14279415" y="-2531962"/>
            <a:ext cx="8253046" cy="5063923"/>
          </a:xfrm>
          <a:prstGeom prst="rect">
            <a:avLst/>
          </a:prstGeom>
        </p:spPr>
        <p:txBody>
          <a:bodyPr spcFirstLastPara="1" vert="horz" wrap="square" lIns="121900" tIns="121900" rIns="121900" bIns="121900" rtlCol="0" anchor="t" anchorCtr="0">
            <a:noAutofit/>
          </a:bodyPr>
          <a:lstStyle/>
          <a:p>
            <a:pPr>
              <a:buClr>
                <a:schemeClr val="lt2"/>
              </a:buClr>
              <a:buFont typeface="Fira Sans Condensed"/>
              <a:buChar char="●"/>
            </a:pPr>
            <a:r>
              <a:rPr lang="en-US" sz="2800" b="1">
                <a:effectLst/>
                <a:latin typeface="Times New Roman" panose="02020603050405020304" pitchFamily="18" charset="0"/>
                <a:ea typeface="Calibri" panose="020F0502020204030204" pitchFamily="34" charset="0"/>
              </a:rPr>
              <a:t>2.1, </a:t>
            </a:r>
            <a:r>
              <a:rPr lang="en-US" sz="2800" b="1" err="1">
                <a:effectLst/>
                <a:latin typeface="Times New Roman" panose="02020603050405020304" pitchFamily="18" charset="0"/>
                <a:ea typeface="Calibri" panose="020F0502020204030204" pitchFamily="34" charset="0"/>
              </a:rPr>
              <a:t>Tổng</a:t>
            </a:r>
            <a:r>
              <a:rPr lang="en-US" sz="2800" b="1">
                <a:effectLst/>
                <a:latin typeface="Times New Roman" panose="02020603050405020304" pitchFamily="18" charset="0"/>
                <a:ea typeface="Calibri" panose="020F0502020204030204" pitchFamily="34" charset="0"/>
              </a:rPr>
              <a:t> </a:t>
            </a:r>
            <a:r>
              <a:rPr lang="en-US" sz="2800" b="1" err="1">
                <a:effectLst/>
                <a:latin typeface="Times New Roman" panose="02020603050405020304" pitchFamily="18" charset="0"/>
                <a:ea typeface="Calibri" panose="020F0502020204030204" pitchFamily="34" charset="0"/>
              </a:rPr>
              <a:t>quan</a:t>
            </a:r>
            <a:r>
              <a:rPr lang="en-US" sz="2800" b="1">
                <a:effectLst/>
                <a:latin typeface="Times New Roman" panose="02020603050405020304" pitchFamily="18" charset="0"/>
                <a:ea typeface="Calibri" panose="020F0502020204030204" pitchFamily="34" charset="0"/>
              </a:rPr>
              <a:t> </a:t>
            </a:r>
            <a:r>
              <a:rPr lang="en-US" sz="2800" b="1" err="1">
                <a:effectLst/>
                <a:latin typeface="Times New Roman" panose="02020603050405020304" pitchFamily="18" charset="0"/>
                <a:ea typeface="Calibri" panose="020F0502020204030204" pitchFamily="34" charset="0"/>
              </a:rPr>
              <a:t>về</a:t>
            </a:r>
            <a:r>
              <a:rPr lang="en-US" sz="2800" b="1">
                <a:effectLst/>
                <a:latin typeface="Times New Roman" panose="02020603050405020304" pitchFamily="18" charset="0"/>
                <a:ea typeface="Calibri" panose="020F0502020204030204" pitchFamily="34" charset="0"/>
              </a:rPr>
              <a:t> </a:t>
            </a:r>
            <a:r>
              <a:rPr lang="en-US" sz="2800" b="1" err="1">
                <a:effectLst/>
                <a:latin typeface="Times New Roman" panose="02020603050405020304" pitchFamily="18" charset="0"/>
                <a:ea typeface="Calibri" panose="020F0502020204030204" pitchFamily="34" charset="0"/>
              </a:rPr>
              <a:t>thuật</a:t>
            </a:r>
            <a:r>
              <a:rPr lang="en-US" sz="2800" b="1">
                <a:effectLst/>
                <a:latin typeface="Times New Roman" panose="02020603050405020304" pitchFamily="18" charset="0"/>
                <a:ea typeface="Calibri" panose="020F0502020204030204" pitchFamily="34" charset="0"/>
              </a:rPr>
              <a:t> </a:t>
            </a:r>
            <a:r>
              <a:rPr lang="en-US" sz="2800" b="1" err="1">
                <a:effectLst/>
                <a:latin typeface="Times New Roman" panose="02020603050405020304" pitchFamily="18" charset="0"/>
                <a:ea typeface="Calibri" panose="020F0502020204030204" pitchFamily="34" charset="0"/>
              </a:rPr>
              <a:t>toán</a:t>
            </a:r>
            <a:r>
              <a:rPr lang="en-US" sz="2800" b="1">
                <a:effectLst/>
                <a:latin typeface="Times New Roman" panose="02020603050405020304" pitchFamily="18" charset="0"/>
                <a:ea typeface="Calibri" panose="020F0502020204030204" pitchFamily="34" charset="0"/>
              </a:rPr>
              <a:t>. </a:t>
            </a:r>
          </a:p>
          <a:p>
            <a:pPr>
              <a:buClr>
                <a:schemeClr val="lt2"/>
              </a:buClr>
              <a:buFont typeface="Fira Sans Condensed"/>
              <a:buChar char="●"/>
            </a:pPr>
            <a:endParaRPr lang="en-US" sz="1800" b="1">
              <a:solidFill>
                <a:schemeClr val="lt2"/>
              </a:solidFill>
              <a:latin typeface="Times New Roman" panose="02020603050405020304" pitchFamily="18" charset="0"/>
              <a:ea typeface="Calibri" panose="020F0502020204030204" pitchFamily="34" charset="0"/>
            </a:endParaRPr>
          </a:p>
          <a:p>
            <a:pPr marL="186262" indent="0">
              <a:buClr>
                <a:schemeClr val="lt2"/>
              </a:buClr>
              <a:buNone/>
            </a:pPr>
            <a:r>
              <a:rPr lang="vi-VN" sz="2400">
                <a:effectLst/>
                <a:latin typeface="Times New Roman" panose="02020603050405020304" pitchFamily="18" charset="0"/>
                <a:ea typeface="Times New Roman" panose="02020603050405020304" pitchFamily="18" charset="0"/>
              </a:rPr>
              <a:t>Bài toán phân cụm trừu tượng </a:t>
            </a:r>
            <a:r>
              <a:rPr lang="en-US" sz="2400" err="1">
                <a:effectLst/>
                <a:latin typeface="Times New Roman" panose="02020603050405020304" pitchFamily="18" charset="0"/>
                <a:ea typeface="Times New Roman" panose="02020603050405020304" pitchFamily="18" charset="0"/>
              </a:rPr>
              <a:t>có</a:t>
            </a:r>
            <a:r>
              <a:rPr lang="vi-VN" sz="2400">
                <a:effectLst/>
                <a:latin typeface="Times New Roman" panose="02020603050405020304" pitchFamily="18" charset="0"/>
                <a:ea typeface="Times New Roman" panose="02020603050405020304" pitchFamily="18" charset="0"/>
              </a:rPr>
              <a:t> nhiệm vụ chia một tập đối tượng (còn gọi là thành viên) thành các nhóm khác nhau (gọi là cụm) dựa trên đặc điểm của đối tượng. Các thành viên của một nhóm sẽ có nhiều điểm tương đồng hơn so với các thành viên trong nhóm khác. </a:t>
            </a:r>
            <a:endParaRPr lang="en-US" sz="2400" b="1">
              <a:solidFill>
                <a:schemeClr val="lt2"/>
              </a:solidFill>
              <a:effectLst/>
              <a:latin typeface="Times New Roman" panose="02020603050405020304" pitchFamily="18" charset="0"/>
              <a:ea typeface="Calibri" panose="020F0502020204030204" pitchFamily="34" charset="0"/>
            </a:endParaRPr>
          </a:p>
          <a:p>
            <a:pPr marL="186262" indent="0">
              <a:buClr>
                <a:schemeClr val="lt2"/>
              </a:buClr>
              <a:buNone/>
            </a:pPr>
            <a:r>
              <a:rPr lang="vi-VN" sz="2400">
                <a:effectLst/>
                <a:latin typeface="Times New Roman" panose="02020603050405020304" pitchFamily="18" charset="0"/>
                <a:ea typeface="Times New Roman" panose="02020603050405020304" pitchFamily="18" charset="0"/>
                <a:cs typeface="Arial" panose="020B0604020202020204" pitchFamily="34" charset="0"/>
              </a:rPr>
              <a:t>Nó đặc biệt được sử dụng nhiều trong khai phá dữ liệu và thống kê. Nó phân vùng dữ liệu thành k cụm khác nhau. Giải thuật này giúp chúng ta xác định được dữ liệu của chúng ta nó thực sử thuộc về nhóm nào.</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186262" indent="0">
              <a:buClr>
                <a:schemeClr val="lt2"/>
              </a:buClr>
              <a:buNone/>
            </a:pPr>
            <a:endParaRPr>
              <a:solidFill>
                <a:schemeClr val="lt2"/>
              </a:solidFill>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10808677" y="-2256059"/>
            <a:ext cx="8654902" cy="533834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lgn="just">
              <a:buNone/>
              <a:tabLst>
                <a:tab pos="57150" algn="l"/>
              </a:tabLst>
            </a:pPr>
            <a:r>
              <a:rPr lang="en-US" sz="2800" b="1">
                <a:effectLst/>
                <a:latin typeface="Times New Roman" panose="02020603050405020304" pitchFamily="18" charset="0"/>
                <a:ea typeface="Times New Roman" panose="02020603050405020304" pitchFamily="18" charset="0"/>
              </a:rPr>
              <a:t>Ý </a:t>
            </a:r>
            <a:r>
              <a:rPr lang="en-US" sz="2800" b="1" err="1">
                <a:effectLst/>
                <a:latin typeface="Times New Roman" panose="02020603050405020304" pitchFamily="18" charset="0"/>
                <a:ea typeface="Times New Roman" panose="02020603050405020304" pitchFamily="18" charset="0"/>
              </a:rPr>
              <a:t>tưởng</a:t>
            </a:r>
            <a:r>
              <a:rPr lang="en-US" sz="2800" b="1">
                <a:effectLst/>
                <a:latin typeface="Times New Roman" panose="02020603050405020304" pitchFamily="18" charset="0"/>
                <a:ea typeface="Times New Roman" panose="02020603050405020304" pitchFamily="18" charset="0"/>
              </a:rPr>
              <a:t> </a:t>
            </a:r>
            <a:r>
              <a:rPr lang="en-US" sz="2800" b="1" err="1">
                <a:effectLst/>
                <a:latin typeface="Times New Roman" panose="02020603050405020304" pitchFamily="18" charset="0"/>
                <a:ea typeface="Times New Roman" panose="02020603050405020304" pitchFamily="18" charset="0"/>
              </a:rPr>
              <a:t>của</a:t>
            </a:r>
            <a:r>
              <a:rPr lang="en-US" sz="2800" b="1">
                <a:effectLst/>
                <a:latin typeface="Times New Roman" panose="02020603050405020304" pitchFamily="18" charset="0"/>
                <a:ea typeface="Times New Roman" panose="02020603050405020304" pitchFamily="18" charset="0"/>
              </a:rPr>
              <a:t> K-means. </a:t>
            </a: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Chuyền vào bộ dữ liệu cần phân cụm.</a:t>
            </a:r>
            <a:endParaRPr lang="en-US" sz="24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Khởi tạo K điểm dữ liệu trong bộ dữ liệu, tạm thời coi nó là tâm của các cụm dữ liệu . </a:t>
            </a:r>
            <a:endParaRPr lang="en-US" sz="24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Với mỗi điểm dữ liệu, tâm cụm của nó sẽ được xác định là 1 trong K tâm cụm gần nó nhất</a:t>
            </a:r>
            <a:r>
              <a:rPr lang="en-US" sz="2400">
                <a:effectLst/>
                <a:latin typeface="Times New Roman" panose="02020603050405020304" pitchFamily="18" charset="0"/>
                <a:ea typeface="Times New Roman" panose="02020603050405020304" pitchFamily="18" charset="0"/>
              </a:rPr>
              <a:t> .</a:t>
            </a: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Sau khi tất cả các điểm đã có tâm, tính toán lại vị trí của t</a:t>
            </a:r>
            <a:r>
              <a:rPr lang="en-US" sz="2400" err="1">
                <a:effectLst/>
                <a:latin typeface="Times New Roman" panose="02020603050405020304" pitchFamily="18" charset="0"/>
                <a:ea typeface="Times New Roman" panose="02020603050405020304" pitchFamily="18" charset="0"/>
              </a:rPr>
              <a:t>âm</a:t>
            </a:r>
            <a:r>
              <a:rPr lang="vi-VN" sz="2400">
                <a:effectLst/>
                <a:latin typeface="Times New Roman" panose="02020603050405020304" pitchFamily="18" charset="0"/>
                <a:ea typeface="Times New Roman" panose="02020603050405020304" pitchFamily="18" charset="0"/>
              </a:rPr>
              <a:t>. ( Nhằm đảm bảo tâm của cụm nằm ở chính giữa cụm) </a:t>
            </a:r>
            <a:r>
              <a:rPr lang="en-US" sz="2400">
                <a:effectLst/>
                <a:latin typeface="Times New Roman" panose="02020603050405020304" pitchFamily="18" charset="0"/>
                <a:ea typeface="Times New Roman" panose="02020603050405020304" pitchFamily="18" charset="0"/>
              </a:rPr>
              <a:t>.</a:t>
            </a: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Lặp đi lặp lại </a:t>
            </a:r>
            <a:r>
              <a:rPr lang="vi-VN" sz="2400" err="1">
                <a:effectLst/>
                <a:latin typeface="Times New Roman" panose="02020603050405020304" pitchFamily="18" charset="0"/>
                <a:ea typeface="Times New Roman" panose="02020603050405020304" pitchFamily="18" charset="0"/>
              </a:rPr>
              <a:t>B2</a:t>
            </a:r>
            <a:r>
              <a:rPr lang="vi-VN" sz="2400">
                <a:effectLst/>
                <a:latin typeface="Times New Roman" panose="02020603050405020304" pitchFamily="18" charset="0"/>
                <a:ea typeface="Times New Roman" panose="02020603050405020304" pitchFamily="18" charset="0"/>
              </a:rPr>
              <a:t> và </a:t>
            </a:r>
            <a:r>
              <a:rPr lang="vi-VN" sz="2400" err="1">
                <a:effectLst/>
                <a:latin typeface="Times New Roman" panose="02020603050405020304" pitchFamily="18" charset="0"/>
                <a:ea typeface="Times New Roman" panose="02020603050405020304" pitchFamily="18" charset="0"/>
              </a:rPr>
              <a:t>B3</a:t>
            </a:r>
            <a:r>
              <a:rPr lang="vi-VN" sz="2400">
                <a:effectLst/>
                <a:latin typeface="Times New Roman" panose="02020603050405020304" pitchFamily="18" charset="0"/>
                <a:ea typeface="Times New Roman" panose="02020603050405020304" pitchFamily="18" charset="0"/>
              </a:rPr>
              <a:t> cho tới khi vị trí của tâm cụm </a:t>
            </a:r>
            <a:r>
              <a:rPr lang="vi-VN" sz="2400" err="1">
                <a:effectLst/>
                <a:latin typeface="Times New Roman" panose="02020603050405020304" pitchFamily="18" charset="0"/>
                <a:ea typeface="Times New Roman" panose="02020603050405020304" pitchFamily="18" charset="0"/>
              </a:rPr>
              <a:t>ko</a:t>
            </a:r>
            <a:r>
              <a:rPr lang="vi-VN" sz="2400">
                <a:effectLst/>
                <a:latin typeface="Times New Roman" panose="02020603050405020304" pitchFamily="18" charset="0"/>
                <a:ea typeface="Times New Roman" panose="02020603050405020304" pitchFamily="18" charset="0"/>
              </a:rPr>
              <a:t> đổi</a:t>
            </a:r>
            <a:r>
              <a:rPr lang="en-US" sz="2400">
                <a:effectLst/>
                <a:latin typeface="Times New Roman" panose="02020603050405020304" pitchFamily="18" charset="0"/>
                <a:ea typeface="Times New Roman" panose="02020603050405020304" pitchFamily="18" charset="0"/>
              </a:rPr>
              <a:t>. </a:t>
            </a:r>
            <a:r>
              <a:rPr lang="vi-VN" sz="2400">
                <a:effectLst/>
                <a:latin typeface="Times New Roman" panose="02020603050405020304" pitchFamily="18" charset="0"/>
                <a:ea typeface="Times New Roman" panose="02020603050405020304" pitchFamily="18" charset="0"/>
              </a:rPr>
              <a:t>( Tâm của tất cả các điểm dữ liệu </a:t>
            </a:r>
            <a:r>
              <a:rPr lang="vi-VN" sz="2400" err="1">
                <a:effectLst/>
                <a:latin typeface="Times New Roman" panose="02020603050405020304" pitchFamily="18" charset="0"/>
                <a:ea typeface="Times New Roman" panose="02020603050405020304" pitchFamily="18" charset="0"/>
              </a:rPr>
              <a:t>ko</a:t>
            </a:r>
            <a:r>
              <a:rPr lang="vi-VN" sz="2400">
                <a:effectLst/>
                <a:latin typeface="Times New Roman" panose="02020603050405020304" pitchFamily="18" charset="0"/>
                <a:ea typeface="Times New Roman" panose="02020603050405020304" pitchFamily="18" charset="0"/>
              </a:rPr>
              <a:t> đổi) </a:t>
            </a:r>
            <a:r>
              <a:rPr lang="en-US" sz="1800">
                <a:effectLst/>
                <a:latin typeface="Times New Roman" panose="02020603050405020304" pitchFamily="18" charset="0"/>
                <a:ea typeface="Times New Roman" panose="02020603050405020304" pitchFamily="18" charset="0"/>
              </a:rPr>
              <a:t>.</a:t>
            </a:r>
          </a:p>
        </p:txBody>
      </p:sp>
      <p:pic>
        <p:nvPicPr>
          <p:cNvPr id="4098" name="Picture 2" descr="Kết quả hình ảnh cho thuật toán kmeans">
            <a:extLst>
              <a:ext uri="{FF2B5EF4-FFF2-40B4-BE49-F238E27FC236}">
                <a16:creationId xmlns:a16="http://schemas.microsoft.com/office/drawing/2014/main" id="{1EC25C04-4DA9-43A5-67E2-51B88B57A6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6405" y="1398076"/>
            <a:ext cx="3512236" cy="50639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CF5ACD-7BA1-D0D0-8AD1-A535923F469A}"/>
              </a:ext>
            </a:extLst>
          </p:cNvPr>
          <p:cNvPicPr>
            <a:picLocks noChangeAspect="1"/>
          </p:cNvPicPr>
          <p:nvPr/>
        </p:nvPicPr>
        <p:blipFill>
          <a:blip r:embed="rId4"/>
          <a:stretch>
            <a:fillRect/>
          </a:stretch>
        </p:blipFill>
        <p:spPr>
          <a:xfrm>
            <a:off x="8466405" y="1285540"/>
            <a:ext cx="3329354" cy="5257167"/>
          </a:xfrm>
          <a:prstGeom prst="rect">
            <a:avLst/>
          </a:prstGeom>
        </p:spPr>
      </p:pic>
      <p:sp>
        <p:nvSpPr>
          <p:cNvPr id="8" name="TextBox 7">
            <a:extLst>
              <a:ext uri="{FF2B5EF4-FFF2-40B4-BE49-F238E27FC236}">
                <a16:creationId xmlns:a16="http://schemas.microsoft.com/office/drawing/2014/main" id="{D0AEAD31-19E9-E7E7-2EB3-3EC956248033}"/>
              </a:ext>
            </a:extLst>
          </p:cNvPr>
          <p:cNvSpPr txBox="1"/>
          <p:nvPr/>
        </p:nvSpPr>
        <p:spPr>
          <a:xfrm>
            <a:off x="587789" y="1789625"/>
            <a:ext cx="7197969" cy="2585323"/>
          </a:xfrm>
          <a:prstGeom prst="rect">
            <a:avLst/>
          </a:prstGeom>
          <a:noFill/>
        </p:spPr>
        <p:txBody>
          <a:bodyPr wrap="square">
            <a:spAutoFit/>
          </a:bodyPr>
          <a:lstStyle/>
          <a:p>
            <a:pPr>
              <a:lnSpc>
                <a:spcPct val="150000"/>
              </a:lnSpc>
              <a:buClr>
                <a:schemeClr val="lt2"/>
              </a:buClr>
            </a:pPr>
            <a:r>
              <a:rPr lang="en-US" sz="3200" b="1">
                <a:solidFill>
                  <a:schemeClr val="bg1"/>
                </a:solidFill>
                <a:effectLst/>
                <a:latin typeface="Times New Roman" panose="02020603050405020304" pitchFamily="18" charset="0"/>
                <a:ea typeface="Calibri" panose="020F0502020204030204" pitchFamily="34" charset="0"/>
              </a:rPr>
              <a:t>2.1, Tổng quan về thuật toán. </a:t>
            </a:r>
          </a:p>
          <a:p>
            <a:pPr>
              <a:lnSpc>
                <a:spcPct val="150000"/>
              </a:lnSpc>
              <a:buClr>
                <a:schemeClr val="lt2"/>
              </a:buClr>
            </a:pPr>
            <a:r>
              <a:rPr lang="vi-VN"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2.2, Ứng dụng thuật toán Kmeans trong xử lý ảnh</a:t>
            </a:r>
            <a:r>
              <a:rPr lang="en-US"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32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buClr>
                <a:schemeClr val="lt2"/>
              </a:buClr>
              <a:buFont typeface="Fira Sans Condensed"/>
              <a:buChar char="●"/>
            </a:pPr>
            <a:endParaRPr lang="en-US" sz="1800" b="1">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234504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5">
                                            <p:bg/>
                                          </p:spTgt>
                                        </p:tgtEl>
                                        <p:attrNameLst>
                                          <p:attrName>style.visibility</p:attrName>
                                        </p:attrNameLst>
                                      </p:cBhvr>
                                      <p:to>
                                        <p:strVal val="visible"/>
                                      </p:to>
                                    </p:set>
                                    <p:animEffect transition="in" filter="fade">
                                      <p:cBhvr>
                                        <p:cTn id="22" dur="500"/>
                                        <p:tgtEl>
                                          <p:spTgt spid="65">
                                            <p:bg/>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65">
                                            <p:txEl>
                                              <p:pRg st="0" end="0"/>
                                            </p:txEl>
                                          </p:spTgt>
                                        </p:tgtEl>
                                        <p:attrNameLst>
                                          <p:attrName>style.visibility</p:attrName>
                                        </p:attrNameLst>
                                      </p:cBhvr>
                                      <p:to>
                                        <p:strVal val="visible"/>
                                      </p:to>
                                    </p:set>
                                    <p:animEffect transition="in" filter="fade">
                                      <p:cBhvr>
                                        <p:cTn id="26" dur="500"/>
                                        <p:tgtEl>
                                          <p:spTgt spid="65">
                                            <p:txEl>
                                              <p:pRg st="0" end="0"/>
                                            </p:txEl>
                                          </p:spTgt>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5">
                                            <p:txEl>
                                              <p:pRg st="2" end="2"/>
                                            </p:txEl>
                                          </p:spTgt>
                                        </p:tgtEl>
                                        <p:attrNameLst>
                                          <p:attrName>style.visibility</p:attrName>
                                        </p:attrNameLst>
                                      </p:cBhvr>
                                      <p:to>
                                        <p:strVal val="visible"/>
                                      </p:to>
                                    </p:set>
                                    <p:animEffect transition="in" filter="fade">
                                      <p:cBhvr>
                                        <p:cTn id="30" dur="500"/>
                                        <p:tgtEl>
                                          <p:spTgt spid="65">
                                            <p:txEl>
                                              <p:pRg st="2" end="2"/>
                                            </p:txEl>
                                          </p:spTgt>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65">
                                            <p:txEl>
                                              <p:pRg st="3" end="3"/>
                                            </p:txEl>
                                          </p:spTgt>
                                        </p:tgtEl>
                                        <p:attrNameLst>
                                          <p:attrName>style.visibility</p:attrName>
                                        </p:attrNameLst>
                                      </p:cBhvr>
                                      <p:to>
                                        <p:strVal val="visible"/>
                                      </p:to>
                                    </p:set>
                                    <p:animEffect transition="in" filter="fade">
                                      <p:cBhvr>
                                        <p:cTn id="34" dur="500"/>
                                        <p:tgtEl>
                                          <p:spTgt spid="6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xit" presetSubtype="0" fill="hold" nodeType="clickEffect">
                                  <p:stCondLst>
                                    <p:cond delay="0"/>
                                  </p:stCondLst>
                                  <p:childTnLst>
                                    <p:animEffect transition="out" filter="fade">
                                      <p:cBhvr>
                                        <p:cTn id="38" dur="1000"/>
                                        <p:tgtEl>
                                          <p:spTgt spid="4098"/>
                                        </p:tgtEl>
                                      </p:cBhvr>
                                    </p:animEffect>
                                    <p:anim calcmode="lin" valueType="num">
                                      <p:cBhvr>
                                        <p:cTn id="39" dur="1000"/>
                                        <p:tgtEl>
                                          <p:spTgt spid="4098"/>
                                        </p:tgtEl>
                                        <p:attrNameLst>
                                          <p:attrName>ppt_x</p:attrName>
                                        </p:attrNameLst>
                                      </p:cBhvr>
                                      <p:tavLst>
                                        <p:tav tm="0">
                                          <p:val>
                                            <p:strVal val="ppt_x"/>
                                          </p:val>
                                        </p:tav>
                                        <p:tav tm="100000">
                                          <p:val>
                                            <p:strVal val="ppt_x"/>
                                          </p:val>
                                        </p:tav>
                                      </p:tavLst>
                                    </p:anim>
                                    <p:anim calcmode="lin" valueType="num">
                                      <p:cBhvr>
                                        <p:cTn id="40" dur="1000"/>
                                        <p:tgtEl>
                                          <p:spTgt spid="4098"/>
                                        </p:tgtEl>
                                        <p:attrNameLst>
                                          <p:attrName>ppt_y</p:attrName>
                                        </p:attrNameLst>
                                      </p:cBhvr>
                                      <p:tavLst>
                                        <p:tav tm="0">
                                          <p:val>
                                            <p:strVal val="ppt_y"/>
                                          </p:val>
                                        </p:tav>
                                        <p:tav tm="100000">
                                          <p:val>
                                            <p:strVal val="ppt_y+.1"/>
                                          </p:val>
                                        </p:tav>
                                      </p:tavLst>
                                    </p:anim>
                                    <p:set>
                                      <p:cBhvr>
                                        <p:cTn id="41" dur="1" fill="hold">
                                          <p:stCondLst>
                                            <p:cond delay="999"/>
                                          </p:stCondLst>
                                        </p:cTn>
                                        <p:tgtEl>
                                          <p:spTgt spid="409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65">
                                            <p:txEl>
                                              <p:pRg st="0" end="0"/>
                                            </p:txEl>
                                          </p:spTgt>
                                        </p:tgtEl>
                                      </p:cBhvr>
                                    </p:animEffect>
                                    <p:set>
                                      <p:cBhvr>
                                        <p:cTn id="44" dur="1" fill="hold">
                                          <p:stCondLst>
                                            <p:cond delay="499"/>
                                          </p:stCondLst>
                                        </p:cTn>
                                        <p:tgtEl>
                                          <p:spTgt spid="65">
                                            <p:txEl>
                                              <p:pRg st="0" end="0"/>
                                            </p:txEl>
                                          </p:spTgt>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5">
                                            <p:txEl>
                                              <p:pRg st="2" end="2"/>
                                            </p:txEl>
                                          </p:spTgt>
                                        </p:tgtEl>
                                      </p:cBhvr>
                                    </p:animEffect>
                                    <p:set>
                                      <p:cBhvr>
                                        <p:cTn id="47" dur="1" fill="hold">
                                          <p:stCondLst>
                                            <p:cond delay="499"/>
                                          </p:stCondLst>
                                        </p:cTn>
                                        <p:tgtEl>
                                          <p:spTgt spid="65">
                                            <p:txEl>
                                              <p:pRg st="2" end="2"/>
                                            </p:txEl>
                                          </p:spTgt>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65">
                                            <p:txEl>
                                              <p:pRg st="3" end="3"/>
                                            </p:txEl>
                                          </p:spTgt>
                                        </p:tgtEl>
                                      </p:cBhvr>
                                    </p:animEffect>
                                    <p:set>
                                      <p:cBhvr>
                                        <p:cTn id="50" dur="1" fill="hold">
                                          <p:stCondLst>
                                            <p:cond delay="499"/>
                                          </p:stCondLst>
                                        </p:cTn>
                                        <p:tgtEl>
                                          <p:spTgt spid="65">
                                            <p:txEl>
                                              <p:pRg st="3" end="3"/>
                                            </p:txEl>
                                          </p:spTgt>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65">
                                            <p:bg/>
                                          </p:spTgt>
                                        </p:tgtEl>
                                      </p:cBhvr>
                                    </p:animEffect>
                                    <p:set>
                                      <p:cBhvr>
                                        <p:cTn id="53" dur="1" fill="hold">
                                          <p:stCondLst>
                                            <p:cond delay="499"/>
                                          </p:stCondLst>
                                        </p:cTn>
                                        <p:tgtEl>
                                          <p:spTgt spid="65">
                                            <p:bg/>
                                          </p:spTgt>
                                        </p:tgtEl>
                                        <p:attrNameLst>
                                          <p:attrName>style.visibility</p:attrName>
                                        </p:attrNameLst>
                                      </p:cBhvr>
                                      <p:to>
                                        <p:strVal val="hidden"/>
                                      </p:to>
                                    </p:se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1500"/>
                            </p:stCondLst>
                            <p:childTnLst>
                              <p:par>
                                <p:cTn id="59" presetID="10"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2" grpId="0" animBg="1"/>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1053302" y="383733"/>
            <a:ext cx="5816063" cy="763600"/>
          </a:xfrm>
          <a:prstGeom prst="rect">
            <a:avLst/>
          </a:prstGeom>
        </p:spPr>
        <p:txBody>
          <a:bodyPr spcFirstLastPara="1" vert="horz" wrap="square" lIns="121900" tIns="121900" rIns="121900" bIns="121900" rtlCol="0" anchor="t" anchorCtr="0">
            <a:noAutofit/>
          </a:bodyPr>
          <a:lstStyle/>
          <a:p>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Cách Vận Hành :</a:t>
            </a:r>
            <a:br>
              <a:rPr lang="en-US" sz="2400" b="1" kern="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br>
            <a:endParaRPr>
              <a:solidFill>
                <a:schemeClr val="bg1"/>
              </a:solidFill>
            </a:endParaRPr>
          </a:p>
        </p:txBody>
      </p:sp>
      <p:sp>
        <p:nvSpPr>
          <p:cNvPr id="65" name="Google Shape;65;p16"/>
          <p:cNvSpPr txBox="1">
            <a:spLocks noGrp="1"/>
          </p:cNvSpPr>
          <p:nvPr>
            <p:ph type="body" idx="1"/>
          </p:nvPr>
        </p:nvSpPr>
        <p:spPr>
          <a:xfrm>
            <a:off x="1756118" y="1147333"/>
            <a:ext cx="8679764" cy="1272794"/>
          </a:xfrm>
          <a:prstGeom prst="rect">
            <a:avLst/>
          </a:prstGeom>
        </p:spPr>
        <p:txBody>
          <a:bodyPr spcFirstLastPara="1" vert="horz" wrap="square" lIns="121900" tIns="121900" rIns="121900" bIns="121900" rtlCol="0" anchor="t" anchorCtr="0">
            <a:noAutofit/>
          </a:bodyPr>
          <a:lstStyle/>
          <a:p>
            <a:pPr marL="0" marR="0">
              <a:lnSpc>
                <a:spcPct val="107000"/>
              </a:lnSpc>
              <a:spcBef>
                <a:spcPts val="0"/>
              </a:spcBef>
              <a:spcAft>
                <a:spcPts val="800"/>
              </a:spcAft>
            </a:pPr>
            <a:r>
              <a:rPr lang="en-US" sz="24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Các bước vận hành .</a:t>
            </a:r>
          </a:p>
          <a:p>
            <a:pPr marL="457200" marR="0" algn="just">
              <a:lnSpc>
                <a:spcPct val="107000"/>
              </a:lnSpc>
              <a:spcBef>
                <a:spcPts val="0"/>
              </a:spcBef>
              <a:spcAft>
                <a:spcPts val="0"/>
              </a:spcAft>
              <a:tabLst>
                <a:tab pos="57150" algn="l"/>
              </a:tabLst>
            </a:pPr>
            <a:r>
              <a:rPr lang="en-US" sz="2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 tập dữ liệu D </a:t>
            </a:r>
            <a:r>
              <a:rPr lang="en-US" sz="24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số cụm K , phép đo khoảng cách d(x,y) .</a:t>
            </a:r>
          </a:p>
          <a:p>
            <a:pPr marL="457200" marR="0" algn="just">
              <a:lnSpc>
                <a:spcPct val="107000"/>
              </a:lnSpc>
              <a:spcBef>
                <a:spcPts val="0"/>
              </a:spcBef>
              <a:spcAft>
                <a:spcPts val="0"/>
              </a:spcAft>
              <a:tabLst>
                <a:tab pos="57150" algn="l"/>
              </a:tabLst>
            </a:pPr>
            <a:endParaRPr lang="en-US" sz="2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10155945" y="-2044136"/>
            <a:ext cx="9102643" cy="4088271"/>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buNone/>
              <a:tabLst>
                <a:tab pos="57150" algn="l"/>
              </a:tabLst>
            </a:pPr>
            <a:r>
              <a:rPr lang="en-US" sz="2400" b="1">
                <a:effectLst/>
                <a:latin typeface="Times New Roman" panose="02020603050405020304" pitchFamily="18" charset="0"/>
                <a:ea typeface="Times New Roman" panose="02020603050405020304" pitchFamily="18" charset="0"/>
              </a:rPr>
              <a:t>Điều kiện hội tụ (điểm dừng thuật toán ):</a:t>
            </a:r>
          </a:p>
          <a:p>
            <a:pPr marL="0" marR="0" indent="0">
              <a:buNone/>
              <a:tabLst>
                <a:tab pos="57150" algn="l"/>
              </a:tabLst>
            </a:pPr>
            <a:endParaRPr lang="en-US" sz="2400" b="1">
              <a:effectLst/>
              <a:latin typeface="Times New Roman" panose="02020603050405020304" pitchFamily="18" charset="0"/>
              <a:ea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57150" algn="l"/>
                <a:tab pos="457200" algn="l"/>
              </a:tabLst>
            </a:pPr>
            <a:r>
              <a:rPr lang="vi-VN" sz="2400">
                <a:effectLst/>
                <a:latin typeface="Times New Roman" panose="02020603050405020304" pitchFamily="18" charset="0"/>
                <a:ea typeface="Calibri" panose="020F0502020204030204" pitchFamily="34" charset="0"/>
                <a:cs typeface="Arial" panose="020B0604020202020204" pitchFamily="34" charset="0"/>
              </a:rPr>
              <a:t>Tại 1 vòng lặp: có ít các điểm dữ liệu được gán sang cluster khác </a:t>
            </a:r>
            <a:r>
              <a:rPr lang="en-US" sz="2400">
                <a:effectLst/>
                <a:latin typeface="Times New Roman" panose="02020603050405020304" pitchFamily="18" charset="0"/>
                <a:ea typeface="Calibri" panose="020F0502020204030204" pitchFamily="34" charset="0"/>
                <a:cs typeface="Arial" panose="020B0604020202020204" pitchFamily="34" charset="0"/>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57150" algn="l"/>
                <a:tab pos="457200" algn="l"/>
              </a:tabLst>
            </a:pPr>
            <a:r>
              <a:rPr lang="vi-VN" sz="2400">
                <a:effectLst/>
                <a:latin typeface="Times New Roman" panose="02020603050405020304" pitchFamily="18" charset="0"/>
                <a:ea typeface="Calibri" panose="020F0502020204030204" pitchFamily="34" charset="0"/>
                <a:cs typeface="Arial" panose="020B0604020202020204" pitchFamily="34" charset="0"/>
              </a:rPr>
              <a:t>Điểm trung tâm (centroid) không thay đổi nhiều </a:t>
            </a:r>
            <a:r>
              <a:rPr lang="en-US" sz="2400">
                <a:effectLst/>
                <a:latin typeface="Times New Roman" panose="02020603050405020304" pitchFamily="18" charset="0"/>
                <a:ea typeface="Calibri" panose="020F0502020204030204" pitchFamily="34" charset="0"/>
                <a:cs typeface="Arial" panose="020B0604020202020204" pitchFamily="34" charset="0"/>
              </a:rPr>
              <a:t>.</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57150" algn="l"/>
                <a:tab pos="457200" algn="l"/>
              </a:tabLst>
            </a:pPr>
            <a:r>
              <a:rPr lang="vi-VN" sz="2400">
                <a:effectLst/>
                <a:latin typeface="Times New Roman" panose="02020603050405020304" pitchFamily="18" charset="0"/>
                <a:ea typeface="Calibri" panose="020F0502020204030204" pitchFamily="34" charset="0"/>
                <a:cs typeface="Arial" panose="020B0604020202020204" pitchFamily="34" charset="0"/>
              </a:rPr>
              <a:t>Giá trị hàm mất mát không thay đổi nhiều:</a:t>
            </a:r>
            <a:r>
              <a:rPr lang="vi-VN" sz="2400">
                <a:effectLst/>
                <a:latin typeface="Calibri" panose="020F0502020204030204" pitchFamily="34" charset="0"/>
                <a:ea typeface="Calibri" panose="020F0502020204030204" pitchFamily="34" charset="0"/>
                <a:cs typeface="Arial" panose="020B0604020202020204" pitchFamily="34" charset="0"/>
              </a:rPr>
              <a:t> </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indent="0" algn="just">
              <a:lnSpc>
                <a:spcPct val="107000"/>
              </a:lnSpc>
              <a:spcAft>
                <a:spcPts val="800"/>
              </a:spcAft>
              <a:buSzPts val="1000"/>
              <a:buNone/>
              <a:tabLst>
                <a:tab pos="57150" algn="l"/>
                <a:tab pos="457200" algn="l"/>
              </a:tabLst>
            </a:pPr>
            <a:r>
              <a:rPr lang="en-US" sz="2400">
                <a:latin typeface="Calibri" panose="020F0502020204030204" pitchFamily="34" charset="0"/>
                <a:ea typeface="Calibri" panose="020F0502020204030204" pitchFamily="34" charset="0"/>
                <a:cs typeface="Arial" panose="020B0604020202020204" pitchFamily="34" charset="0"/>
              </a:rPr>
              <a:t>						</a:t>
            </a:r>
            <a:endParaRPr lang="en-US" sz="240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1067"/>
              </a:spcAft>
              <a:buNone/>
            </a:pPr>
            <a:endParaRPr lang="en-US" sz="3200" kern="100">
              <a:latin typeface="+mj-lt"/>
              <a:ea typeface="Calibri" panose="020F0502020204030204" pitchFamily="34" charset="0"/>
              <a:cs typeface="Times New Roman" panose="02020603050405020304" pitchFamily="18" charset="0"/>
            </a:endParaRPr>
          </a:p>
        </p:txBody>
      </p:sp>
      <p:pic>
        <p:nvPicPr>
          <p:cNvPr id="3" name="Picture 2" descr="Thuật toán k-means">
            <a:extLst>
              <a:ext uri="{FF2B5EF4-FFF2-40B4-BE49-F238E27FC236}">
                <a16:creationId xmlns:a16="http://schemas.microsoft.com/office/drawing/2014/main" id="{BA0A6781-C216-FE57-0057-2EAD1ECB31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830" y="2514116"/>
            <a:ext cx="4339882" cy="2977101"/>
          </a:xfrm>
          <a:prstGeom prst="rect">
            <a:avLst/>
          </a:prstGeom>
          <a:noFill/>
          <a:ln>
            <a:noFill/>
          </a:ln>
        </p:spPr>
      </p:pic>
      <p:pic>
        <p:nvPicPr>
          <p:cNvPr id="4" name="Picture 3" descr="Thuật toán k-means">
            <a:extLst>
              <a:ext uri="{FF2B5EF4-FFF2-40B4-BE49-F238E27FC236}">
                <a16:creationId xmlns:a16="http://schemas.microsoft.com/office/drawing/2014/main" id="{8B3C59B6-9299-E833-9628-449412F35D2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0737" y="2608106"/>
            <a:ext cx="4339883" cy="2977100"/>
          </a:xfrm>
          <a:prstGeom prst="rect">
            <a:avLst/>
          </a:prstGeom>
          <a:noFill/>
          <a:ln>
            <a:noFill/>
          </a:ln>
        </p:spPr>
      </p:pic>
      <p:pic>
        <p:nvPicPr>
          <p:cNvPr id="7" name="Picture 6" descr="Thuật toán k-means">
            <a:extLst>
              <a:ext uri="{FF2B5EF4-FFF2-40B4-BE49-F238E27FC236}">
                <a16:creationId xmlns:a16="http://schemas.microsoft.com/office/drawing/2014/main" id="{162D9155-35EB-83D7-202F-14AA5FB871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77422" y="2563551"/>
            <a:ext cx="2727960" cy="971550"/>
          </a:xfrm>
          <a:prstGeom prst="rect">
            <a:avLst/>
          </a:prstGeom>
          <a:noFill/>
          <a:ln>
            <a:noFill/>
          </a:ln>
        </p:spPr>
      </p:pic>
      <p:sp>
        <p:nvSpPr>
          <p:cNvPr id="6" name="TextBox 5">
            <a:extLst>
              <a:ext uri="{FF2B5EF4-FFF2-40B4-BE49-F238E27FC236}">
                <a16:creationId xmlns:a16="http://schemas.microsoft.com/office/drawing/2014/main" id="{FF230542-71C1-9D7C-7030-8BBBB05E3799}"/>
              </a:ext>
            </a:extLst>
          </p:cNvPr>
          <p:cNvSpPr txBox="1"/>
          <p:nvPr/>
        </p:nvSpPr>
        <p:spPr>
          <a:xfrm>
            <a:off x="1057560" y="5611799"/>
            <a:ext cx="4571152" cy="830997"/>
          </a:xfrm>
          <a:prstGeom prst="rect">
            <a:avLst/>
          </a:prstGeom>
          <a:solidFill>
            <a:srgbClr val="141417"/>
          </a:solidFill>
        </p:spPr>
        <p:txBody>
          <a:bodyPr wrap="square">
            <a:spAutoFit/>
          </a:bodyPr>
          <a:lstStyle/>
          <a:p>
            <a:r>
              <a:rPr lang="vi-VN" sz="2400">
                <a:solidFill>
                  <a:schemeClr val="bg1"/>
                </a:solidFill>
                <a:effectLst/>
                <a:latin typeface="Times New Roman" panose="02020603050405020304" pitchFamily="18" charset="0"/>
                <a:ea typeface="Calibri" panose="020F0502020204030204" pitchFamily="34" charset="0"/>
              </a:rPr>
              <a:t>Khởi tạo K điểm dữ liệu trong </a:t>
            </a:r>
            <a:r>
              <a:rPr lang="en-US" sz="2400">
                <a:solidFill>
                  <a:schemeClr val="bg1"/>
                </a:solidFill>
                <a:effectLst/>
                <a:latin typeface="Times New Roman" panose="02020603050405020304" pitchFamily="18" charset="0"/>
                <a:ea typeface="Calibri" panose="020F0502020204030204" pitchFamily="34" charset="0"/>
              </a:rPr>
              <a:t> D làm các điểm trung tâm (centroid)</a:t>
            </a:r>
            <a:endParaRPr lang="en-US" sz="2400">
              <a:solidFill>
                <a:schemeClr val="bg1"/>
              </a:solidFill>
            </a:endParaRPr>
          </a:p>
        </p:txBody>
      </p:sp>
      <p:sp>
        <p:nvSpPr>
          <p:cNvPr id="10" name="Google Shape;65;p16">
            <a:extLst>
              <a:ext uri="{FF2B5EF4-FFF2-40B4-BE49-F238E27FC236}">
                <a16:creationId xmlns:a16="http://schemas.microsoft.com/office/drawing/2014/main" id="{ADDC3C3D-CA8F-4927-3C12-3C5500B43E6E}"/>
              </a:ext>
            </a:extLst>
          </p:cNvPr>
          <p:cNvSpPr txBox="1">
            <a:spLocks/>
          </p:cNvSpPr>
          <p:nvPr/>
        </p:nvSpPr>
        <p:spPr>
          <a:xfrm>
            <a:off x="7121877" y="5710667"/>
            <a:ext cx="3857602" cy="777839"/>
          </a:xfrm>
          <a:prstGeom prst="rect">
            <a:avLst/>
          </a:prstGeom>
          <a:solidFill>
            <a:schemeClr val="dk1">
              <a:alpha val="56699"/>
            </a:schemeClr>
          </a:solidFill>
        </p:spPr>
        <p:txBody>
          <a:bodyPr spcFirstLastPara="1" vert="horz" wrap="square" lIns="121900" tIns="121900" rIns="121900" bIns="121900" rtlCol="0" anchor="t"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pPr marL="0" indent="0">
              <a:lnSpc>
                <a:spcPct val="107000"/>
              </a:lnSpc>
              <a:spcAft>
                <a:spcPts val="800"/>
              </a:spcAft>
              <a:buNone/>
            </a:pPr>
            <a:r>
              <a:rPr lang="en-US" sz="2400" b="1" kern="100">
                <a:solidFill>
                  <a:schemeClr val="bg1"/>
                </a:solidFill>
                <a:latin typeface="Times New Roman" panose="02020603050405020304" pitchFamily="18" charset="0"/>
                <a:ea typeface="Calibri" panose="020F0502020204030204" pitchFamily="34" charset="0"/>
                <a:cs typeface="Times New Roman" panose="02020603050405020304" pitchFamily="18" charset="0"/>
              </a:rPr>
              <a:t>Lặp lại cho đến khi hội tụ .</a:t>
            </a:r>
            <a:endParaRPr lang="en-US" sz="2400" kern="1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48731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animEffect transition="in" filter="fade">
                                      <p:cBhvr>
                                        <p:cTn id="11" dur="500"/>
                                        <p:tgtEl>
                                          <p:spTgt spid="6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5">
                                            <p:txEl>
                                              <p:pRg st="1" end="1"/>
                                            </p:txEl>
                                          </p:spTgt>
                                        </p:tgtEl>
                                        <p:attrNameLst>
                                          <p:attrName>style.visibility</p:attrName>
                                        </p:attrNameLst>
                                      </p:cBhvr>
                                      <p:to>
                                        <p:strVal val="visible"/>
                                      </p:to>
                                    </p:set>
                                    <p:animEffect transition="in" filter="fade">
                                      <p:cBhvr>
                                        <p:cTn id="15" dur="500"/>
                                        <p:tgtEl>
                                          <p:spTgt spid="65">
                                            <p:txEl>
                                              <p:pRg st="1" end="1"/>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
                                        </p:tgtEl>
                                      </p:cBhvr>
                                    </p:animEffect>
                                    <p:set>
                                      <p:cBhvr>
                                        <p:cTn id="29" dur="1" fill="hold">
                                          <p:stCondLst>
                                            <p:cond delay="499"/>
                                          </p:stCondLst>
                                        </p:cTn>
                                        <p:tgtEl>
                                          <p:spTgt spid="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6"/>
                                        </p:tgtEl>
                                      </p:cBhvr>
                                    </p:animEffect>
                                    <p:set>
                                      <p:cBhvr>
                                        <p:cTn id="32" dur="1" fill="hold">
                                          <p:stCondLst>
                                            <p:cond delay="499"/>
                                          </p:stCondLst>
                                        </p:cTn>
                                        <p:tgtEl>
                                          <p:spTgt spid="6"/>
                                        </p:tgtEl>
                                        <p:attrNameLst>
                                          <p:attrName>style.visibility</p:attrName>
                                        </p:attrNameLst>
                                      </p:cBhvr>
                                      <p:to>
                                        <p:strVal val="hidden"/>
                                      </p:to>
                                    </p:set>
                                  </p:childTnLst>
                                </p:cTn>
                              </p:par>
                            </p:childTnLst>
                          </p:cTn>
                        </p:par>
                        <p:par>
                          <p:cTn id="33" fill="hold">
                            <p:stCondLst>
                              <p:cond delay="500"/>
                            </p:stCondLst>
                            <p:childTnLst>
                              <p:par>
                                <p:cTn id="34" presetID="42" presetClass="entr" presetSubtype="0" fill="hold" nodeType="after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1000"/>
                                        <p:tgtEl>
                                          <p:spTgt spid="4"/>
                                        </p:tgtEl>
                                      </p:cBhvr>
                                    </p:animEffect>
                                    <p:anim calcmode="lin" valueType="num">
                                      <p:cBhvr>
                                        <p:cTn id="37" dur="1000" fill="hold"/>
                                        <p:tgtEl>
                                          <p:spTgt spid="4"/>
                                        </p:tgtEl>
                                        <p:attrNameLst>
                                          <p:attrName>ppt_x</p:attrName>
                                        </p:attrNameLst>
                                      </p:cBhvr>
                                      <p:tavLst>
                                        <p:tav tm="0">
                                          <p:val>
                                            <p:strVal val="#ppt_x"/>
                                          </p:val>
                                        </p:tav>
                                        <p:tav tm="100000">
                                          <p:val>
                                            <p:strVal val="#ppt_x"/>
                                          </p:val>
                                        </p:tav>
                                      </p:tavLst>
                                    </p:anim>
                                    <p:anim calcmode="lin" valueType="num">
                                      <p:cBhvr>
                                        <p:cTn id="38" dur="1000" fill="hold"/>
                                        <p:tgtEl>
                                          <p:spTgt spid="4"/>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65">
                                            <p:txEl>
                                              <p:pRg st="0" end="0"/>
                                            </p:txEl>
                                          </p:spTgt>
                                        </p:tgtEl>
                                      </p:cBhvr>
                                    </p:animEffect>
                                    <p:set>
                                      <p:cBhvr>
                                        <p:cTn id="46" dur="1" fill="hold">
                                          <p:stCondLst>
                                            <p:cond delay="499"/>
                                          </p:stCondLst>
                                        </p:cTn>
                                        <p:tgtEl>
                                          <p:spTgt spid="65">
                                            <p:txEl>
                                              <p:pRg st="0" end="0"/>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5">
                                            <p:txEl>
                                              <p:pRg st="1" end="1"/>
                                            </p:txEl>
                                          </p:spTgt>
                                        </p:tgtEl>
                                      </p:cBhvr>
                                    </p:animEffect>
                                    <p:set>
                                      <p:cBhvr>
                                        <p:cTn id="49" dur="1" fill="hold">
                                          <p:stCondLst>
                                            <p:cond delay="499"/>
                                          </p:stCondLst>
                                        </p:cTn>
                                        <p:tgtEl>
                                          <p:spTgt spid="65">
                                            <p:txEl>
                                              <p:pRg st="1" end="1"/>
                                            </p:txEl>
                                          </p:spTgt>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5">
                                            <p:bg/>
                                          </p:spTgt>
                                        </p:tgtEl>
                                      </p:cBhvr>
                                    </p:animEffect>
                                    <p:set>
                                      <p:cBhvr>
                                        <p:cTn id="52" dur="1" fill="hold">
                                          <p:stCondLst>
                                            <p:cond delay="499"/>
                                          </p:stCondLst>
                                        </p:cTn>
                                        <p:tgtEl>
                                          <p:spTgt spid="65">
                                            <p:bg/>
                                          </p:spTgt>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
                                        </p:tgtEl>
                                      </p:cBhvr>
                                    </p:animEffect>
                                    <p:set>
                                      <p:cBhvr>
                                        <p:cTn id="55" dur="1" fill="hold">
                                          <p:stCondLst>
                                            <p:cond delay="499"/>
                                          </p:stCondLst>
                                        </p:cTn>
                                        <p:tgtEl>
                                          <p:spTgt spid="4"/>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0"/>
                                        </p:tgtEl>
                                      </p:cBhvr>
                                    </p:animEffect>
                                    <p:set>
                                      <p:cBhvr>
                                        <p:cTn id="58" dur="1" fill="hold">
                                          <p:stCondLst>
                                            <p:cond delay="499"/>
                                          </p:stCondLst>
                                        </p:cTn>
                                        <p:tgtEl>
                                          <p:spTgt spid="10"/>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2" grpId="0" animBg="1"/>
      <p:bldP spid="6" grpId="0" animBg="1"/>
      <p:bldP spid="6" grpId="1" animBg="1"/>
      <p:bldP spid="10" grpId="0" animBg="1"/>
      <p:bldP spid="10"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1734308" y="1147334"/>
            <a:ext cx="8373135" cy="1216653"/>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buNone/>
              <a:tabLst>
                <a:tab pos="57150" algn="l"/>
              </a:tabLst>
            </a:pPr>
            <a:r>
              <a:rPr lang="en-US" sz="2400" b="1">
                <a:effectLst/>
                <a:latin typeface="Times New Roman" panose="02020603050405020304" pitchFamily="18" charset="0"/>
                <a:ea typeface="Times New Roman" panose="02020603050405020304" pitchFamily="18" charset="0"/>
                <a:cs typeface="Times New Roman" panose="02020603050405020304" pitchFamily="18" charset="0"/>
              </a:rPr>
              <a:t>Xác định điểm trung tâm của cluster .</a:t>
            </a:r>
          </a:p>
          <a:p>
            <a:pPr marL="457200" marR="0" indent="457200" algn="just">
              <a:lnSpc>
                <a:spcPct val="107000"/>
              </a:lnSpc>
              <a:spcBef>
                <a:spcPts val="0"/>
              </a:spcBef>
              <a:spcAft>
                <a:spcPts val="0"/>
              </a:spcAft>
              <a:tabLst>
                <a:tab pos="57150" algn="l"/>
              </a:tabLst>
            </a:pPr>
            <a:endPar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gn="just">
              <a:lnSpc>
                <a:spcPct val="107000"/>
              </a:lnSpc>
              <a:spcBef>
                <a:spcPts val="0"/>
              </a:spcBef>
              <a:spcAft>
                <a:spcPts val="0"/>
              </a:spcAft>
              <a:tabLst>
                <a:tab pos="57150" algn="l"/>
              </a:tabLst>
            </a:pPr>
            <a:endPar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gn="just">
              <a:lnSpc>
                <a:spcPct val="107000"/>
              </a:lnSpc>
              <a:spcBef>
                <a:spcPts val="0"/>
              </a:spcBef>
              <a:spcAft>
                <a:spcPts val="0"/>
              </a:spcAft>
              <a:tabLst>
                <a:tab pos="57150" algn="l"/>
              </a:tabLst>
            </a:pPr>
            <a:endPar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457200" marR="0" indent="457200" algn="just">
              <a:lnSpc>
                <a:spcPct val="107000"/>
              </a:lnSpc>
              <a:spcBef>
                <a:spcPts val="0"/>
              </a:spcBef>
              <a:spcAft>
                <a:spcPts val="0"/>
              </a:spcAft>
              <a:tabLst>
                <a:tab pos="57150" algn="l"/>
              </a:tabLst>
            </a:pPr>
            <a:endParaRPr lang="en-US" sz="240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07000"/>
              </a:lnSpc>
              <a:spcAft>
                <a:spcPts val="1067"/>
              </a:spcAft>
              <a:buNone/>
            </a:pPr>
            <a:endParaRPr lang="en-US" sz="4000" kern="10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Thuật toán k-means">
            <a:extLst>
              <a:ext uri="{FF2B5EF4-FFF2-40B4-BE49-F238E27FC236}">
                <a16:creationId xmlns:a16="http://schemas.microsoft.com/office/drawing/2014/main" id="{91B73CC7-C273-DF4F-9966-D6A6C1763D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61791" y="1222189"/>
            <a:ext cx="2433902" cy="1141798"/>
          </a:xfrm>
          <a:prstGeom prst="rect">
            <a:avLst/>
          </a:prstGeom>
          <a:noFill/>
          <a:ln>
            <a:noFill/>
          </a:ln>
        </p:spPr>
      </p:pic>
      <p:sp>
        <p:nvSpPr>
          <p:cNvPr id="6" name="Google Shape;65;p16">
            <a:extLst>
              <a:ext uri="{FF2B5EF4-FFF2-40B4-BE49-F238E27FC236}">
                <a16:creationId xmlns:a16="http://schemas.microsoft.com/office/drawing/2014/main" id="{575AA057-7102-48CF-3CBB-45D35695D9E2}"/>
              </a:ext>
            </a:extLst>
          </p:cNvPr>
          <p:cNvSpPr txBox="1">
            <a:spLocks/>
          </p:cNvSpPr>
          <p:nvPr/>
        </p:nvSpPr>
        <p:spPr>
          <a:xfrm>
            <a:off x="1734307" y="2486120"/>
            <a:ext cx="8373135" cy="2066389"/>
          </a:xfrm>
          <a:prstGeom prst="rect">
            <a:avLst/>
          </a:prstGeom>
          <a:solidFill>
            <a:schemeClr val="dk1">
              <a:alpha val="56699"/>
            </a:schemeClr>
          </a:solidFill>
        </p:spPr>
        <p:txBody>
          <a:bodyPr spcFirstLastPara="1" vert="horz" wrap="square" lIns="121900" tIns="121900" rIns="121900" bIns="121900" rtlCol="0" anchor="t" anchorCtr="0">
            <a:noAutofit/>
          </a:bodyPr>
          <a:lstStyle>
            <a:lvl1pPr marL="609585" lvl="0" indent="-423323" algn="l" defTabSz="914400" rtl="0" eaLnBrk="1" latinLnBrk="0" hangingPunct="1">
              <a:lnSpc>
                <a:spcPct val="100000"/>
              </a:lnSpc>
              <a:spcBef>
                <a:spcPts val="0"/>
              </a:spcBef>
              <a:spcAft>
                <a:spcPts val="0"/>
              </a:spcAft>
              <a:buClr>
                <a:srgbClr val="191919"/>
              </a:buClr>
              <a:buSzPts val="1400"/>
              <a:buFont typeface="Anaheim"/>
              <a:buChar char="●"/>
              <a:defRPr sz="1867" kern="1200">
                <a:solidFill>
                  <a:srgbClr val="F3F3F3"/>
                </a:solidFill>
                <a:latin typeface="Fira Sans Condensed"/>
                <a:ea typeface="Fira Sans Condensed"/>
                <a:cs typeface="Fira Sans Condensed"/>
                <a:sym typeface="Fira Sans Condensed"/>
              </a:defRPr>
            </a:lvl1pPr>
            <a:lvl2pPr marL="1219170" lvl="1" indent="-423323" algn="l" defTabSz="914400" rtl="0" eaLnBrk="1" latinLnBrk="0" hangingPunct="1">
              <a:lnSpc>
                <a:spcPct val="90000"/>
              </a:lnSpc>
              <a:spcBef>
                <a:spcPts val="0"/>
              </a:spcBef>
              <a:spcAft>
                <a:spcPts val="0"/>
              </a:spcAft>
              <a:buClr>
                <a:srgbClr val="191919"/>
              </a:buClr>
              <a:buSzPts val="1400"/>
              <a:buFont typeface="Roboto Condensed"/>
              <a:buChar char="○"/>
              <a:defRPr sz="1867" kern="1200">
                <a:solidFill>
                  <a:schemeClr val="tx1"/>
                </a:solidFill>
                <a:latin typeface="Fira Sans Condensed"/>
                <a:ea typeface="Fira Sans Condensed"/>
                <a:cs typeface="Fira Sans Condensed"/>
                <a:sym typeface="Fira Sans Condensed"/>
              </a:defRPr>
            </a:lvl2pPr>
            <a:lvl3pPr marL="1828754" lvl="2"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Clr>
                <a:srgbClr val="191919"/>
              </a:buClr>
              <a:buSzPts val="1400"/>
              <a:buFont typeface="Roboto Condensed"/>
              <a:buChar char="■"/>
              <a:defRPr sz="1600" kern="1200">
                <a:solidFill>
                  <a:schemeClr val="tx1"/>
                </a:solidFill>
                <a:latin typeface="+mn-lt"/>
                <a:ea typeface="+mn-ea"/>
                <a:cs typeface="+mn-cs"/>
              </a:defRPr>
            </a:lvl9pPr>
          </a:lstStyle>
          <a:p>
            <a:pPr marL="795847" lvl="1" indent="0">
              <a:buFont typeface="Roboto Condensed"/>
              <a:buNone/>
            </a:pPr>
            <a:endParaRPr lang="en-US" sz="2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0" marR="0" indent="0">
              <a:buNone/>
              <a:tabLst>
                <a:tab pos="57150" algn="l"/>
              </a:tabLst>
            </a:pPr>
            <a:r>
              <a:rPr lang="en-US" sz="24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Phép đo khoảng cách .</a:t>
            </a:r>
          </a:p>
          <a:p>
            <a:pPr marL="457200" marR="0" algn="just">
              <a:lnSpc>
                <a:spcPct val="107000"/>
              </a:lnSpc>
              <a:spcBef>
                <a:spcPts val="0"/>
              </a:spcBef>
              <a:spcAft>
                <a:spcPts val="0"/>
              </a:spcAft>
              <a:tabLst>
                <a:tab pos="57150" algn="l"/>
              </a:tabLst>
            </a:pPr>
            <a:endParaRPr lang="en-US" sz="2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3877" marR="0" indent="0" algn="just">
              <a:lnSpc>
                <a:spcPct val="107000"/>
              </a:lnSpc>
              <a:spcBef>
                <a:spcPts val="0"/>
              </a:spcBef>
              <a:spcAft>
                <a:spcPts val="0"/>
              </a:spcAft>
              <a:buNone/>
              <a:tabLst>
                <a:tab pos="57150" algn="l"/>
              </a:tabLst>
            </a:pPr>
            <a:endPar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3877" marR="0" indent="0" algn="just">
              <a:lnSpc>
                <a:spcPct val="107000"/>
              </a:lnSpc>
              <a:spcBef>
                <a:spcPts val="0"/>
              </a:spcBef>
              <a:spcAft>
                <a:spcPts val="0"/>
              </a:spcAft>
              <a:buNone/>
              <a:tabLst>
                <a:tab pos="57150" algn="l"/>
              </a:tabLst>
            </a:pPr>
            <a:endParaRPr lang="en-US" sz="2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33877" marR="0" indent="0" algn="just">
              <a:lnSpc>
                <a:spcPct val="107000"/>
              </a:lnSpc>
              <a:spcBef>
                <a:spcPts val="0"/>
              </a:spcBef>
              <a:spcAft>
                <a:spcPts val="0"/>
              </a:spcAft>
              <a:buNone/>
              <a:tabLst>
                <a:tab pos="57150" algn="l"/>
              </a:tabLst>
            </a:pPr>
            <a:endParaRPr lang="en-US" sz="24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86262" indent="0">
              <a:buClr>
                <a:schemeClr val="lt2"/>
              </a:buClr>
              <a:buFont typeface="Anaheim"/>
              <a:buNone/>
            </a:pPr>
            <a:endParaRPr lang="en-US" sz="2400">
              <a:solidFill>
                <a:schemeClr val="bg1"/>
              </a:solidFill>
              <a:latin typeface="Times New Roman" panose="02020603050405020304" pitchFamily="18" charset="0"/>
              <a:cs typeface="Times New Roman" panose="02020603050405020304" pitchFamily="18" charset="0"/>
            </a:endParaRPr>
          </a:p>
        </p:txBody>
      </p:sp>
      <p:pic>
        <p:nvPicPr>
          <p:cNvPr id="7" name="Picture 6" descr="Thuật toán k-means - Phép đo euclid">
            <a:extLst>
              <a:ext uri="{FF2B5EF4-FFF2-40B4-BE49-F238E27FC236}">
                <a16:creationId xmlns:a16="http://schemas.microsoft.com/office/drawing/2014/main" id="{7F0F8536-AA55-8BA7-A902-AD3CAEF859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4141" y="3429000"/>
            <a:ext cx="7243717" cy="763599"/>
          </a:xfrm>
          <a:prstGeom prst="rect">
            <a:avLst/>
          </a:prstGeom>
          <a:noFill/>
          <a:ln>
            <a:noFill/>
          </a:ln>
        </p:spPr>
      </p:pic>
      <p:sp>
        <p:nvSpPr>
          <p:cNvPr id="8" name="Google Shape;64;p16">
            <a:extLst>
              <a:ext uri="{FF2B5EF4-FFF2-40B4-BE49-F238E27FC236}">
                <a16:creationId xmlns:a16="http://schemas.microsoft.com/office/drawing/2014/main" id="{189CC7C7-56FB-402E-33FB-72250FB10ACC}"/>
              </a:ext>
            </a:extLst>
          </p:cNvPr>
          <p:cNvSpPr txBox="1">
            <a:spLocks/>
          </p:cNvSpPr>
          <p:nvPr/>
        </p:nvSpPr>
        <p:spPr>
          <a:xfrm>
            <a:off x="-1053302" y="383733"/>
            <a:ext cx="5816063" cy="763600"/>
          </a:xfrm>
          <a:prstGeom prst="rect">
            <a:avLst/>
          </a:prstGeom>
        </p:spPr>
        <p:txBody>
          <a:bodyPr spcFirstLastPara="1" vert="horz" wrap="square" lIns="121900" tIns="121900" rIns="121900" bIns="121900" rtlCol="0" anchor="t" anchorCtr="0">
            <a:noAutofit/>
          </a:bodyPr>
          <a:lstStyle>
            <a:lvl1pPr lvl="0" algn="ctr" defTabSz="914400" rtl="0" eaLnBrk="1" latinLnBrk="0" hangingPunct="1">
              <a:lnSpc>
                <a:spcPct val="90000"/>
              </a:lnSpc>
              <a:spcBef>
                <a:spcPts val="0"/>
              </a:spcBef>
              <a:spcAft>
                <a:spcPts val="0"/>
              </a:spcAft>
              <a:buSzPts val="3000"/>
              <a:buNone/>
              <a:defRPr sz="4000" kern="1200">
                <a:solidFill>
                  <a:schemeClr val="tx1"/>
                </a:solidFill>
                <a:latin typeface="+mj-lt"/>
                <a:ea typeface="+mj-ea"/>
                <a:cs typeface="+mj-cs"/>
              </a:defRPr>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rPr lang="en-US" sz="3200" b="1" kern="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Cách Vận Hành :</a:t>
            </a:r>
            <a:br>
              <a:rPr lang="en-US" sz="2400" b="1" kern="0">
                <a:solidFill>
                  <a:schemeClr val="bg1"/>
                </a:solidFill>
                <a:latin typeface="Calibri Light" panose="020F0302020204030204" pitchFamily="34" charset="0"/>
                <a:ea typeface="Times New Roman" panose="02020603050405020304" pitchFamily="18" charset="0"/>
                <a:cs typeface="Times New Roman" panose="02020603050405020304" pitchFamily="18" charset="0"/>
              </a:rPr>
            </a:br>
            <a:endParaRPr lang="en-US">
              <a:solidFill>
                <a:schemeClr val="bg1"/>
              </a:solidFill>
            </a:endParaRPr>
          </a:p>
        </p:txBody>
      </p:sp>
      <p:sp>
        <p:nvSpPr>
          <p:cNvPr id="3" name="Google Shape;65;p16">
            <a:extLst>
              <a:ext uri="{FF2B5EF4-FFF2-40B4-BE49-F238E27FC236}">
                <a16:creationId xmlns:a16="http://schemas.microsoft.com/office/drawing/2014/main" id="{377298C2-731B-0E0A-4F45-A218A34490D7}"/>
              </a:ext>
            </a:extLst>
          </p:cNvPr>
          <p:cNvSpPr txBox="1">
            <a:spLocks/>
          </p:cNvSpPr>
          <p:nvPr/>
        </p:nvSpPr>
        <p:spPr>
          <a:xfrm>
            <a:off x="1734307" y="4813290"/>
            <a:ext cx="8373135" cy="1364197"/>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indent="0">
              <a:buNone/>
              <a:tabLst>
                <a:tab pos="57150" algn="l"/>
              </a:tabLst>
            </a:pPr>
            <a:r>
              <a:rPr lang="en-US" sz="2400" b="1">
                <a:effectLst/>
                <a:latin typeface="Times New Roman" panose="02020603050405020304" pitchFamily="18" charset="0"/>
                <a:ea typeface="Times New Roman" panose="02020603050405020304" pitchFamily="18" charset="0"/>
              </a:rPr>
              <a:t>Điều kiện hội tụ (điểm dừng thuật toán ):</a:t>
            </a:r>
          </a:p>
          <a:p>
            <a:pPr marL="0" marR="0" indent="0">
              <a:buNone/>
              <a:tabLst>
                <a:tab pos="57150" algn="l"/>
              </a:tabLst>
            </a:pPr>
            <a:endParaRPr lang="en-US" sz="2400" b="1">
              <a:effectLst/>
              <a:latin typeface="Times New Roman" panose="02020603050405020304" pitchFamily="18" charset="0"/>
              <a:ea typeface="Times New Roman" panose="02020603050405020304" pitchFamily="18" charset="0"/>
            </a:endParaRPr>
          </a:p>
        </p:txBody>
      </p:sp>
      <p:pic>
        <p:nvPicPr>
          <p:cNvPr id="4" name="Picture 3" descr="Thuật toán k-means">
            <a:extLst>
              <a:ext uri="{FF2B5EF4-FFF2-40B4-BE49-F238E27FC236}">
                <a16:creationId xmlns:a16="http://schemas.microsoft.com/office/drawing/2014/main" id="{23241DB0-DCAD-3233-775D-A6F0218E32F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79482" y="5135479"/>
            <a:ext cx="2727960" cy="971550"/>
          </a:xfrm>
          <a:prstGeom prst="rect">
            <a:avLst/>
          </a:prstGeom>
          <a:noFill/>
          <a:ln>
            <a:noFill/>
          </a:ln>
        </p:spPr>
      </p:pic>
    </p:spTree>
    <p:extLst>
      <p:ext uri="{BB962C8B-B14F-4D97-AF65-F5344CB8AC3E}">
        <p14:creationId xmlns:p14="http://schemas.microsoft.com/office/powerpoint/2010/main" val="3960265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 name="Title 5">
            <a:extLst>
              <a:ext uri="{FF2B5EF4-FFF2-40B4-BE49-F238E27FC236}">
                <a16:creationId xmlns:a16="http://schemas.microsoft.com/office/drawing/2014/main" id="{23F89495-5AB4-BDB2-9DBA-1A160DFE4A10}"/>
              </a:ext>
            </a:extLst>
          </p:cNvPr>
          <p:cNvSpPr>
            <a:spLocks noGrp="1"/>
          </p:cNvSpPr>
          <p:nvPr>
            <p:ph type="title"/>
          </p:nvPr>
        </p:nvSpPr>
        <p:spPr>
          <a:xfrm>
            <a:off x="-1126575" y="331567"/>
            <a:ext cx="10272000" cy="763600"/>
          </a:xfrm>
        </p:spPr>
        <p:txBody>
          <a:bodyPr/>
          <a:lstStyle/>
          <a:p>
            <a:r>
              <a:rPr lang="vi-VN" sz="3200" b="1">
                <a:solidFill>
                  <a:schemeClr val="bg1"/>
                </a:solidFill>
                <a:effectLst/>
                <a:ea typeface="Calibri" panose="020F0502020204030204" pitchFamily="34" charset="0"/>
                <a:cs typeface="Arial" panose="020B0604020202020204" pitchFamily="34" charset="0"/>
              </a:rPr>
              <a:t>Các lưu ý khi áp dụng thuật toán Kmeans.</a:t>
            </a:r>
            <a:endParaRPr lang="en-US" sz="6000" b="1">
              <a:solidFill>
                <a:schemeClr val="bg1"/>
              </a:solidFill>
            </a:endParaRPr>
          </a:p>
        </p:txBody>
      </p:sp>
      <p:sp>
        <p:nvSpPr>
          <p:cNvPr id="8" name="Text Placeholder 7">
            <a:extLst>
              <a:ext uri="{FF2B5EF4-FFF2-40B4-BE49-F238E27FC236}">
                <a16:creationId xmlns:a16="http://schemas.microsoft.com/office/drawing/2014/main" id="{A7A60C75-AE78-E2BE-27A7-1DB3D53C800C}"/>
              </a:ext>
            </a:extLst>
          </p:cNvPr>
          <p:cNvSpPr>
            <a:spLocks noGrp="1"/>
          </p:cNvSpPr>
          <p:nvPr>
            <p:ph type="body" idx="1"/>
          </p:nvPr>
        </p:nvSpPr>
        <p:spPr>
          <a:xfrm>
            <a:off x="197261" y="1308046"/>
            <a:ext cx="8489804" cy="1601140"/>
          </a:xfrm>
        </p:spPr>
        <p:txBody>
          <a:bodyPr/>
          <a:lstStyle/>
          <a:p>
            <a:pPr marL="186262" indent="0">
              <a:buNone/>
            </a:pPr>
            <a:r>
              <a:rPr lang="vi-VN" sz="2400" b="1">
                <a:effectLst/>
                <a:latin typeface="Times New Roman" panose="02020603050405020304" pitchFamily="18" charset="0"/>
                <a:ea typeface="Times New Roman" panose="02020603050405020304" pitchFamily="18" charset="0"/>
              </a:rPr>
              <a:t>L</a:t>
            </a:r>
            <a:r>
              <a:rPr lang="en-US" sz="2400" b="1">
                <a:effectLst/>
                <a:latin typeface="Times New Roman" panose="02020603050405020304" pitchFamily="18" charset="0"/>
                <a:ea typeface="Times New Roman" panose="02020603050405020304" pitchFamily="18" charset="0"/>
              </a:rPr>
              <a:t>ựa chọn số lượng cụm :</a:t>
            </a:r>
          </a:p>
          <a:p>
            <a:r>
              <a:rPr lang="vi-VN" sz="2400">
                <a:effectLst/>
                <a:latin typeface="Times New Roman" panose="02020603050405020304" pitchFamily="18" charset="0"/>
                <a:ea typeface="Times New Roman" panose="02020603050405020304" pitchFamily="18" charset="0"/>
              </a:rPr>
              <a:t>Không có 1 con số K nào hợp lý cho tất cả các bài toán. </a:t>
            </a:r>
            <a:endParaRPr lang="en-US" sz="2400">
              <a:effectLst/>
              <a:latin typeface="Times New Roman" panose="02020603050405020304" pitchFamily="18" charset="0"/>
              <a:ea typeface="Times New Roman" panose="02020603050405020304" pitchFamily="18" charset="0"/>
            </a:endParaRPr>
          </a:p>
          <a:p>
            <a:r>
              <a:rPr lang="en-US" sz="2400">
                <a:latin typeface="Times New Roman" panose="02020603050405020304" pitchFamily="18" charset="0"/>
                <a:ea typeface="Times New Roman" panose="02020603050405020304" pitchFamily="18" charset="0"/>
              </a:rPr>
              <a:t>=&gt; Thử với lần lượt từng giá trị K = 1 , 2, 3, 4 … </a:t>
            </a:r>
            <a:endParaRPr lang="en-US" sz="2400">
              <a:effectLst/>
              <a:latin typeface="Times New Roman" panose="02020603050405020304" pitchFamily="18" charset="0"/>
              <a:ea typeface="Times New Roman" panose="02020603050405020304" pitchFamily="18" charset="0"/>
            </a:endParaRPr>
          </a:p>
          <a:p>
            <a:endParaRPr lang="en-US"/>
          </a:p>
        </p:txBody>
      </p:sp>
      <p:sp>
        <p:nvSpPr>
          <p:cNvPr id="11" name="Google Shape;65;p16">
            <a:extLst>
              <a:ext uri="{FF2B5EF4-FFF2-40B4-BE49-F238E27FC236}">
                <a16:creationId xmlns:a16="http://schemas.microsoft.com/office/drawing/2014/main" id="{6EA83387-C0D4-ABFF-6EC9-E7039DABA7BE}"/>
              </a:ext>
            </a:extLst>
          </p:cNvPr>
          <p:cNvSpPr txBox="1">
            <a:spLocks/>
          </p:cNvSpPr>
          <p:nvPr/>
        </p:nvSpPr>
        <p:spPr>
          <a:xfrm>
            <a:off x="197261" y="3434862"/>
            <a:ext cx="8489804" cy="2825261"/>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marR="0" lvl="0" indent="0" algn="just" fontAlgn="base">
              <a:lnSpc>
                <a:spcPct val="115000"/>
              </a:lnSpc>
              <a:spcBef>
                <a:spcPts val="0"/>
              </a:spcBef>
              <a:spcAft>
                <a:spcPts val="0"/>
              </a:spcAft>
              <a:buNone/>
              <a:tabLst>
                <a:tab pos="57150" algn="l"/>
              </a:tabLst>
            </a:pPr>
            <a:r>
              <a:rPr lang="en-US" sz="2400" b="1">
                <a:effectLst/>
                <a:latin typeface="Times New Roman" panose="02020603050405020304" pitchFamily="18" charset="0"/>
                <a:ea typeface="Times New Roman" panose="02020603050405020304" pitchFamily="18" charset="0"/>
              </a:rPr>
              <a:t>Khởi tạo “k” vị trí ban đầu :</a:t>
            </a:r>
            <a:endParaRPr lang="en-US" sz="24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khởi tạo K tâm cụm  phân bố đồng đều trên ko gian dữ li</a:t>
            </a:r>
            <a:r>
              <a:rPr lang="en-US" sz="2400">
                <a:effectLst/>
                <a:latin typeface="Times New Roman" panose="02020603050405020304" pitchFamily="18" charset="0"/>
                <a:ea typeface="Times New Roman" panose="02020603050405020304" pitchFamily="18" charset="0"/>
              </a:rPr>
              <a:t>ệu .</a:t>
            </a: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Các tâm cụm </a:t>
            </a:r>
            <a:r>
              <a:rPr lang="en-US" sz="2400">
                <a:effectLst/>
                <a:latin typeface="Times New Roman" panose="02020603050405020304" pitchFamily="18" charset="0"/>
                <a:ea typeface="Times New Roman" panose="02020603050405020304" pitchFamily="18" charset="0"/>
              </a:rPr>
              <a:t>k quá gần nhau .</a:t>
            </a:r>
            <a:r>
              <a:rPr lang="vi-VN" sz="2400">
                <a:effectLst/>
                <a:latin typeface="Times New Roman" panose="02020603050405020304" pitchFamily="18" charset="0"/>
                <a:ea typeface="Times New Roman" panose="02020603050405020304" pitchFamily="18" charset="0"/>
              </a:rPr>
              <a:t> </a:t>
            </a:r>
            <a:endParaRPr lang="en-US" sz="24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2400">
                <a:effectLst/>
                <a:latin typeface="Times New Roman" panose="02020603050405020304" pitchFamily="18" charset="0"/>
                <a:ea typeface="Times New Roman" panose="02020603050405020304" pitchFamily="18" charset="0"/>
              </a:rPr>
              <a:t>Nên chạy thuật toán nhiều lần để lấy kết quả tốt nh</a:t>
            </a:r>
            <a:r>
              <a:rPr lang="en-US" sz="2400">
                <a:effectLst/>
                <a:latin typeface="Times New Roman" panose="02020603050405020304" pitchFamily="18" charset="0"/>
                <a:ea typeface="Times New Roman" panose="02020603050405020304" pitchFamily="18" charset="0"/>
              </a:rPr>
              <a:t>ất</a:t>
            </a:r>
            <a:r>
              <a:rPr lang="vi-VN" sz="2400">
                <a:effectLst/>
                <a:latin typeface="Times New Roman" panose="02020603050405020304" pitchFamily="18" charset="0"/>
                <a:ea typeface="Times New Roman" panose="02020603050405020304" pitchFamily="18" charset="0"/>
              </a:rPr>
              <a:t>, điều kiện là khởi tạo tâm của K cụm ngẫu nhiên. </a:t>
            </a:r>
            <a:endParaRPr lang="en-US" sz="2400">
              <a:effectLst/>
              <a:latin typeface="Times New Roman" panose="02020603050405020304" pitchFamily="18" charset="0"/>
              <a:ea typeface="Times New Roman" panose="02020603050405020304" pitchFamily="18" charset="0"/>
            </a:endParaRPr>
          </a:p>
          <a:p>
            <a:pPr marL="0" indent="0">
              <a:lnSpc>
                <a:spcPct val="107000"/>
              </a:lnSpc>
              <a:spcAft>
                <a:spcPts val="1067"/>
              </a:spcAft>
              <a:buNone/>
            </a:pPr>
            <a:endParaRPr lang="en-US" sz="3200" kern="100">
              <a:latin typeface="+mj-lt"/>
              <a:ea typeface="Calibri" panose="020F0502020204030204" pitchFamily="34" charset="0"/>
              <a:cs typeface="Times New Roman" panose="02020603050405020304" pitchFamily="18" charset="0"/>
            </a:endParaRPr>
          </a:p>
        </p:txBody>
      </p:sp>
      <p:sp>
        <p:nvSpPr>
          <p:cNvPr id="12" name="Google Shape;65;p16">
            <a:extLst>
              <a:ext uri="{FF2B5EF4-FFF2-40B4-BE49-F238E27FC236}">
                <a16:creationId xmlns:a16="http://schemas.microsoft.com/office/drawing/2014/main" id="{7C881FB9-4966-2459-6A95-9DE216C1D91E}"/>
              </a:ext>
            </a:extLst>
          </p:cNvPr>
          <p:cNvSpPr txBox="1">
            <a:spLocks/>
          </p:cNvSpPr>
          <p:nvPr/>
        </p:nvSpPr>
        <p:spPr>
          <a:xfrm>
            <a:off x="-11421432" y="-1444090"/>
            <a:ext cx="7266795" cy="3552706"/>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342900" marR="0" lvl="0" indent="-342900" algn="just" fontAlgn="base">
              <a:lnSpc>
                <a:spcPct val="115000"/>
              </a:lnSpc>
              <a:spcBef>
                <a:spcPts val="0"/>
              </a:spcBef>
              <a:spcAft>
                <a:spcPts val="0"/>
              </a:spcAft>
              <a:buFont typeface="Symbol" panose="05050102010706020507" pitchFamily="18" charset="2"/>
              <a:buChar char=""/>
              <a:tabLst>
                <a:tab pos="57150" algn="l"/>
              </a:tabLst>
            </a:pPr>
            <a:r>
              <a:rPr lang="vi-VN" sz="1800" b="1">
                <a:effectLst/>
                <a:latin typeface="Times New Roman" panose="02020603050405020304" pitchFamily="18" charset="0"/>
                <a:ea typeface="Times New Roman" panose="02020603050405020304" pitchFamily="18" charset="0"/>
              </a:rPr>
              <a:t>T</a:t>
            </a:r>
            <a:r>
              <a:rPr lang="en-US" sz="1800" b="1">
                <a:effectLst/>
                <a:latin typeface="Times New Roman" panose="02020603050405020304" pitchFamily="18" charset="0"/>
                <a:ea typeface="Times New Roman" panose="02020603050405020304" pitchFamily="18" charset="0"/>
              </a:rPr>
              <a:t>ính dừng ( hội tụ) :</a:t>
            </a:r>
            <a:endParaRPr lang="en-US" sz="1800">
              <a:effectLst/>
              <a:latin typeface="Times New Roman" panose="02020603050405020304" pitchFamily="18" charset="0"/>
              <a:ea typeface="Times New Roman" panose="02020603050405020304" pitchFamily="18" charset="0"/>
            </a:endParaRPr>
          </a:p>
          <a:p>
            <a:pPr marL="0" marR="0" indent="0" algn="just" fontAlgn="base">
              <a:lnSpc>
                <a:spcPct val="115000"/>
              </a:lnSpc>
              <a:spcBef>
                <a:spcPts val="0"/>
              </a:spcBef>
              <a:spcAft>
                <a:spcPts val="0"/>
              </a:spcAft>
              <a:buNone/>
              <a:tabLst>
                <a:tab pos="57150" algn="l"/>
              </a:tabLst>
            </a:pPr>
            <a:r>
              <a:rPr lang="vi-VN" sz="1800">
                <a:effectLst/>
                <a:latin typeface="Times New Roman" panose="02020603050405020304" pitchFamily="18" charset="0"/>
                <a:ea typeface="Times New Roman" panose="02020603050405020304" pitchFamily="18" charset="0"/>
              </a:rPr>
              <a:t>Trường hợp dữ liệu phức tạp : </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1800">
                <a:effectLst/>
                <a:latin typeface="Times New Roman" panose="02020603050405020304" pitchFamily="18" charset="0"/>
                <a:ea typeface="Times New Roman" panose="02020603050405020304" pitchFamily="18" charset="0"/>
              </a:rPr>
              <a:t>Thuật toán sẽ rất l</a:t>
            </a:r>
            <a:r>
              <a:rPr lang="en-US" sz="1800">
                <a:effectLst/>
                <a:latin typeface="Times New Roman" panose="02020603050405020304" pitchFamily="18" charset="0"/>
                <a:ea typeface="Times New Roman" panose="02020603050405020304" pitchFamily="18" charset="0"/>
              </a:rPr>
              <a:t>âu</a:t>
            </a:r>
            <a:r>
              <a:rPr lang="vi-VN" sz="1800">
                <a:effectLst/>
                <a:latin typeface="Times New Roman" panose="02020603050405020304" pitchFamily="18"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lnSpc>
                <a:spcPct val="115000"/>
              </a:lnSpc>
              <a:spcBef>
                <a:spcPts val="0"/>
              </a:spcBef>
              <a:spcAft>
                <a:spcPts val="0"/>
              </a:spcAft>
              <a:buFont typeface="Times New Roman" panose="02020603050405020304" pitchFamily="18" charset="0"/>
              <a:buChar char="-"/>
              <a:tabLst>
                <a:tab pos="57150" algn="l"/>
              </a:tabLst>
            </a:pPr>
            <a:r>
              <a:rPr lang="vi-VN" sz="1800">
                <a:effectLst/>
                <a:latin typeface="Times New Roman" panose="02020603050405020304" pitchFamily="18" charset="0"/>
                <a:ea typeface="Times New Roman" panose="02020603050405020304" pitchFamily="18" charset="0"/>
              </a:rPr>
              <a:t>Không bao giờ hội tụ (ko xác định được tâm cụm cố định để kết thúc bài toán). </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Times New Roman" panose="02020603050405020304" pitchFamily="18" charset="0"/>
              <a:buChar char="-"/>
              <a:tabLst>
                <a:tab pos="57150" algn="l"/>
              </a:tabLst>
            </a:pPr>
            <a:r>
              <a:rPr lang="vi-VN" sz="1800">
                <a:effectLst/>
                <a:latin typeface="Times New Roman" panose="02020603050405020304" pitchFamily="18" charset="0"/>
                <a:ea typeface="Times New Roman" panose="02020603050405020304" pitchFamily="18" charset="0"/>
              </a:rPr>
              <a:t>Phải chạy qua rất nhiều bước lặp. </a:t>
            </a:r>
            <a:endParaRPr lang="en-US" sz="1800">
              <a:effectLst/>
              <a:latin typeface="Times New Roman" panose="02020603050405020304" pitchFamily="18" charset="0"/>
              <a:ea typeface="Times New Roman" panose="02020603050405020304" pitchFamily="18" charset="0"/>
            </a:endParaRPr>
          </a:p>
          <a:p>
            <a:pPr marL="342900" marR="0" lvl="0" indent="-342900" algn="just" fontAlgn="base">
              <a:spcBef>
                <a:spcPts val="0"/>
              </a:spcBef>
              <a:spcAft>
                <a:spcPts val="0"/>
              </a:spcAft>
              <a:buFont typeface="Wingdings" panose="05000000000000000000" pitchFamily="2" charset="2"/>
              <a:buChar char=""/>
              <a:tabLst>
                <a:tab pos="57150" algn="l"/>
              </a:tabLst>
            </a:pPr>
            <a:r>
              <a:rPr lang="vi-VN" sz="1800">
                <a:effectLst/>
                <a:latin typeface="Times New Roman" panose="02020603050405020304" pitchFamily="18" charset="0"/>
                <a:ea typeface="Times New Roman" panose="02020603050405020304" pitchFamily="18" charset="0"/>
                <a:cs typeface="Times New Roman" panose="02020603050405020304" pitchFamily="18" charset="0"/>
              </a:rPr>
              <a:t>Ta sẽ dừng bài toán khi sự thay đổi ở 1 con số có thể được chấp nhận ( Giữa hai lần cập nhật tâm cụm, chênh lệch vị trí giữa tâm cũ và mới nhỏ hơn 1 số cho phép )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560C3E5B-0E4A-0ED1-6E5E-8ED4C855CA23}"/>
              </a:ext>
            </a:extLst>
          </p:cNvPr>
          <p:cNvPicPr>
            <a:picLocks noChangeAspect="1"/>
          </p:cNvPicPr>
          <p:nvPr/>
        </p:nvPicPr>
        <p:blipFill>
          <a:blip r:embed="rId3"/>
          <a:stretch>
            <a:fillRect/>
          </a:stretch>
        </p:blipFill>
        <p:spPr>
          <a:xfrm>
            <a:off x="9145425" y="1291401"/>
            <a:ext cx="2601098" cy="4968721"/>
          </a:xfrm>
          <a:prstGeom prst="rect">
            <a:avLst/>
          </a:prstGeom>
        </p:spPr>
      </p:pic>
      <p:pic>
        <p:nvPicPr>
          <p:cNvPr id="16" name="Picture 15" descr="A screenshot of a computer screen&#10;&#10;Description automatically generated">
            <a:extLst>
              <a:ext uri="{FF2B5EF4-FFF2-40B4-BE49-F238E27FC236}">
                <a16:creationId xmlns:a16="http://schemas.microsoft.com/office/drawing/2014/main" id="{80DE286F-2B13-64C3-FA6C-F84371914502}"/>
              </a:ext>
            </a:extLst>
          </p:cNvPr>
          <p:cNvPicPr>
            <a:picLocks noChangeAspect="1"/>
          </p:cNvPicPr>
          <p:nvPr/>
        </p:nvPicPr>
        <p:blipFill>
          <a:blip r:embed="rId4"/>
          <a:stretch>
            <a:fillRect/>
          </a:stretch>
        </p:blipFill>
        <p:spPr>
          <a:xfrm>
            <a:off x="19257685" y="1781862"/>
            <a:ext cx="4038100" cy="2254647"/>
          </a:xfrm>
          <a:prstGeom prst="rect">
            <a:avLst/>
          </a:prstGeom>
        </p:spPr>
      </p:pic>
      <p:pic>
        <p:nvPicPr>
          <p:cNvPr id="17" name="Picture 16" descr="A screenshot of a computer screen&#10;&#10;Description automatically generated">
            <a:extLst>
              <a:ext uri="{FF2B5EF4-FFF2-40B4-BE49-F238E27FC236}">
                <a16:creationId xmlns:a16="http://schemas.microsoft.com/office/drawing/2014/main" id="{4949E8C8-F8CA-C297-7ED5-79F91F57E6FB}"/>
              </a:ext>
            </a:extLst>
          </p:cNvPr>
          <p:cNvPicPr>
            <a:picLocks noChangeAspect="1"/>
          </p:cNvPicPr>
          <p:nvPr/>
        </p:nvPicPr>
        <p:blipFill>
          <a:blip r:embed="rId5"/>
          <a:stretch>
            <a:fillRect/>
          </a:stretch>
        </p:blipFill>
        <p:spPr>
          <a:xfrm>
            <a:off x="18798454" y="-1076707"/>
            <a:ext cx="4038100" cy="2254647"/>
          </a:xfrm>
          <a:prstGeom prst="rect">
            <a:avLst/>
          </a:prstGeom>
        </p:spPr>
      </p:pic>
    </p:spTree>
    <p:extLst>
      <p:ext uri="{BB962C8B-B14F-4D97-AF65-F5344CB8AC3E}">
        <p14:creationId xmlns:p14="http://schemas.microsoft.com/office/powerpoint/2010/main" val="4042498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8">
                                            <p:txEl>
                                              <p:pRg st="0" end="0"/>
                                            </p:txEl>
                                          </p:spTgt>
                                        </p:tgtEl>
                                      </p:cBhvr>
                                    </p:animEffect>
                                    <p:set>
                                      <p:cBhvr>
                                        <p:cTn id="34" dur="1" fill="hold">
                                          <p:stCondLst>
                                            <p:cond delay="499"/>
                                          </p:stCondLst>
                                        </p:cTn>
                                        <p:tgtEl>
                                          <p:spTgt spid="8">
                                            <p:txEl>
                                              <p:pRg st="0" end="0"/>
                                            </p:txEl>
                                          </p:spTgt>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8">
                                            <p:txEl>
                                              <p:pRg st="1" end="1"/>
                                            </p:txEl>
                                          </p:spTgt>
                                        </p:tgtEl>
                                      </p:cBhvr>
                                    </p:animEffect>
                                    <p:set>
                                      <p:cBhvr>
                                        <p:cTn id="37" dur="1" fill="hold">
                                          <p:stCondLst>
                                            <p:cond delay="499"/>
                                          </p:stCondLst>
                                        </p:cTn>
                                        <p:tgtEl>
                                          <p:spTgt spid="8">
                                            <p:txEl>
                                              <p:pRg st="1" end="1"/>
                                            </p:txEl>
                                          </p:spTgt>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8">
                                            <p:txEl>
                                              <p:pRg st="2" end="2"/>
                                            </p:txEl>
                                          </p:spTgt>
                                        </p:tgtEl>
                                      </p:cBhvr>
                                    </p:animEffect>
                                    <p:set>
                                      <p:cBhvr>
                                        <p:cTn id="40" dur="1" fill="hold">
                                          <p:stCondLst>
                                            <p:cond delay="499"/>
                                          </p:stCondLst>
                                        </p:cTn>
                                        <p:tgtEl>
                                          <p:spTgt spid="8">
                                            <p:txEl>
                                              <p:pRg st="2" end="2"/>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8">
                                            <p:bg/>
                                          </p:spTgt>
                                        </p:tgtEl>
                                      </p:cBhvr>
                                    </p:animEffect>
                                    <p:set>
                                      <p:cBhvr>
                                        <p:cTn id="43" dur="1" fill="hold">
                                          <p:stCondLst>
                                            <p:cond delay="499"/>
                                          </p:stCondLst>
                                        </p:cTn>
                                        <p:tgtEl>
                                          <p:spTgt spid="8">
                                            <p:bg/>
                                          </p:spTgt>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4"/>
                                        </p:tgtEl>
                                      </p:cBhvr>
                                    </p:animEffect>
                                    <p:set>
                                      <p:cBhvr>
                                        <p:cTn id="46" dur="1" fill="hold">
                                          <p:stCondLst>
                                            <p:cond delay="499"/>
                                          </p:stCondLst>
                                        </p:cTn>
                                        <p:tgtEl>
                                          <p:spTgt spid="14"/>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1"/>
                                        </p:tgtEl>
                                      </p:cBhvr>
                                    </p:animEffect>
                                    <p:set>
                                      <p:cBhvr>
                                        <p:cTn id="49" dur="1" fill="hold">
                                          <p:stCondLst>
                                            <p:cond delay="499"/>
                                          </p:stCondLst>
                                        </p:cTn>
                                        <p:tgtEl>
                                          <p:spTgt spid="11"/>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1000"/>
                            </p:stCondLst>
                            <p:childTnLst>
                              <p:par>
                                <p:cTn id="55" presetID="42" presetClass="entr" presetSubtype="0" fill="hold" nodeType="after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nodeType="after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8" grpId="1" uiExpand="1" build="p" animBg="1"/>
      <p:bldP spid="11" grpId="0" animBg="1"/>
      <p:bldP spid="11" grpId="1"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5" name="Google Shape;65;p16"/>
          <p:cNvSpPr txBox="1">
            <a:spLocks noGrp="1"/>
          </p:cNvSpPr>
          <p:nvPr>
            <p:ph type="body" idx="1"/>
          </p:nvPr>
        </p:nvSpPr>
        <p:spPr>
          <a:xfrm>
            <a:off x="607265" y="6107023"/>
            <a:ext cx="3446585" cy="500399"/>
          </a:xfrm>
          <a:prstGeom prst="rect">
            <a:avLst/>
          </a:prstGeom>
        </p:spPr>
        <p:txBody>
          <a:bodyPr spcFirstLastPara="1" vert="horz" wrap="square" lIns="121900" tIns="121900" rIns="121900" bIns="121900" rtlCol="0" anchor="t" anchorCtr="0">
            <a:noAutofit/>
          </a:bodyPr>
          <a:lstStyle/>
          <a:p>
            <a:pPr marL="795847" lvl="1" indent="0">
              <a:buNone/>
            </a:pPr>
            <a:r>
              <a:rPr lang="en-US" sz="2400" b="1" kern="100">
                <a:solidFill>
                  <a:schemeClr val="bg1"/>
                </a:solidFill>
                <a:latin typeface="Calibri" panose="020F0502020204030204" pitchFamily="34" charset="0"/>
                <a:ea typeface="Calibri" panose="020F0502020204030204" pitchFamily="34" charset="0"/>
                <a:cs typeface="Times New Roman" panose="02020603050405020304" pitchFamily="18" charset="0"/>
              </a:rPr>
              <a:t>Hệ </a:t>
            </a:r>
            <a:r>
              <a:rPr lang="en-US" sz="24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màu RGB </a:t>
            </a:r>
          </a:p>
          <a:p>
            <a:pPr marL="795847" lvl="1" indent="0">
              <a:buNone/>
            </a:pPr>
            <a:endParaRPr lang="en-US" sz="2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marL="795847" lvl="1" indent="0">
              <a:buNone/>
            </a:pPr>
            <a:endParaRPr lang="en-US" sz="240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Google Shape;65;p16">
            <a:extLst>
              <a:ext uri="{FF2B5EF4-FFF2-40B4-BE49-F238E27FC236}">
                <a16:creationId xmlns:a16="http://schemas.microsoft.com/office/drawing/2014/main" id="{5F648C50-B72A-9EBE-BF88-BCB8727F532D}"/>
              </a:ext>
            </a:extLst>
          </p:cNvPr>
          <p:cNvSpPr txBox="1">
            <a:spLocks/>
          </p:cNvSpPr>
          <p:nvPr/>
        </p:nvSpPr>
        <p:spPr>
          <a:xfrm>
            <a:off x="6586279" y="6107023"/>
            <a:ext cx="2721844" cy="500399"/>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lnSpc>
                <a:spcPct val="107000"/>
              </a:lnSpc>
              <a:spcAft>
                <a:spcPts val="1067"/>
              </a:spcAft>
              <a:buNone/>
            </a:pPr>
            <a:r>
              <a:rPr lang="en-US" sz="2400" kern="100">
                <a:latin typeface="Times New Roman" panose="02020603050405020304" pitchFamily="18" charset="0"/>
                <a:ea typeface="Calibri" panose="020F0502020204030204" pitchFamily="34" charset="0"/>
                <a:cs typeface="Times New Roman" panose="02020603050405020304" pitchFamily="18" charset="0"/>
              </a:rPr>
              <a:t> </a:t>
            </a:r>
            <a:r>
              <a:rPr lang="en-US" sz="2400" b="1" kern="100">
                <a:latin typeface="Times New Roman" panose="02020603050405020304" pitchFamily="18" charset="0"/>
                <a:ea typeface="Calibri" panose="020F0502020204030204" pitchFamily="34" charset="0"/>
                <a:cs typeface="Times New Roman" panose="02020603050405020304" pitchFamily="18" charset="0"/>
              </a:rPr>
              <a:t>Cấu tạo ảnh màu </a:t>
            </a:r>
          </a:p>
          <a:p>
            <a:pPr marL="0" indent="0">
              <a:lnSpc>
                <a:spcPct val="107000"/>
              </a:lnSpc>
              <a:spcAft>
                <a:spcPts val="1067"/>
              </a:spcAft>
              <a:buNone/>
            </a:pPr>
            <a:endParaRPr lang="en-US" sz="2400" kern="10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itle 3">
            <a:extLst>
              <a:ext uri="{FF2B5EF4-FFF2-40B4-BE49-F238E27FC236}">
                <a16:creationId xmlns:a16="http://schemas.microsoft.com/office/drawing/2014/main" id="{D377FF83-BE6B-5D53-2507-D58942F90CC1}"/>
              </a:ext>
            </a:extLst>
          </p:cNvPr>
          <p:cNvSpPr>
            <a:spLocks noGrp="1"/>
          </p:cNvSpPr>
          <p:nvPr>
            <p:ph type="title"/>
          </p:nvPr>
        </p:nvSpPr>
        <p:spPr>
          <a:xfrm>
            <a:off x="-563867" y="203516"/>
            <a:ext cx="10272000" cy="1150099"/>
          </a:xfrm>
        </p:spPr>
        <p:txBody>
          <a:bodyPr/>
          <a:lstStyle/>
          <a:p>
            <a:r>
              <a:rPr lang="vi-VN"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2.2</a:t>
            </a:r>
            <a:r>
              <a:rPr lang="vi-VN" sz="4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 dụng thuật toán Kmeans trong xử lý ảnh</a:t>
            </a:r>
            <a:r>
              <a:rPr lang="en-US"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3200" b="1">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a:solidFill>
                <a:schemeClr val="bg1"/>
              </a:solidFill>
            </a:endParaRPr>
          </a:p>
        </p:txBody>
      </p:sp>
      <p:pic>
        <p:nvPicPr>
          <p:cNvPr id="5" name="Picture 4" descr="A multicolored circles with a white center&#10;&#10;Description automatically generated">
            <a:extLst>
              <a:ext uri="{FF2B5EF4-FFF2-40B4-BE49-F238E27FC236}">
                <a16:creationId xmlns:a16="http://schemas.microsoft.com/office/drawing/2014/main" id="{EF0F8ABB-8D3D-DF7E-0AA7-7E7D85196D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329" y="1359477"/>
            <a:ext cx="3807521" cy="4625154"/>
          </a:xfrm>
          <a:prstGeom prst="rect">
            <a:avLst/>
          </a:prstGeom>
          <a:noFill/>
          <a:ln>
            <a:noFill/>
          </a:ln>
        </p:spPr>
      </p:pic>
      <p:pic>
        <p:nvPicPr>
          <p:cNvPr id="10" name="Picture 9" descr="A screenshot of a computer&#10;&#10;Description automatically generated">
            <a:extLst>
              <a:ext uri="{FF2B5EF4-FFF2-40B4-BE49-F238E27FC236}">
                <a16:creationId xmlns:a16="http://schemas.microsoft.com/office/drawing/2014/main" id="{959CCA7E-9D93-ED5C-6EE9-F49821967F5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70130" y="1353615"/>
            <a:ext cx="7153375" cy="4625154"/>
          </a:xfrm>
          <a:prstGeom prst="rect">
            <a:avLst/>
          </a:prstGeom>
          <a:noFill/>
          <a:ln>
            <a:noFill/>
          </a:ln>
        </p:spPr>
      </p:pic>
      <p:pic>
        <p:nvPicPr>
          <p:cNvPr id="15" name="Picture 14" descr="A person on a bridge over a river&#10;&#10;Description automatically generated">
            <a:extLst>
              <a:ext uri="{FF2B5EF4-FFF2-40B4-BE49-F238E27FC236}">
                <a16:creationId xmlns:a16="http://schemas.microsoft.com/office/drawing/2014/main" id="{00B708DC-E554-4134-442A-14F0F1393A2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576464" y="-4528743"/>
            <a:ext cx="7153375" cy="4936814"/>
          </a:xfrm>
          <a:prstGeom prst="rect">
            <a:avLst/>
          </a:prstGeom>
          <a:noFill/>
          <a:ln>
            <a:noFill/>
          </a:ln>
        </p:spPr>
      </p:pic>
      <p:pic>
        <p:nvPicPr>
          <p:cNvPr id="17" name="Picture 16" descr="A screenshot of a computer&#10;&#10;Description automatically generated">
            <a:extLst>
              <a:ext uri="{FF2B5EF4-FFF2-40B4-BE49-F238E27FC236}">
                <a16:creationId xmlns:a16="http://schemas.microsoft.com/office/drawing/2014/main" id="{5C681BFC-F457-D4F0-DDEF-103BBDD55B4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9290" y="-4980998"/>
            <a:ext cx="4004166" cy="2358490"/>
          </a:xfrm>
          <a:prstGeom prst="rect">
            <a:avLst/>
          </a:prstGeom>
          <a:noFill/>
          <a:ln>
            <a:noFill/>
          </a:ln>
        </p:spPr>
      </p:pic>
      <p:sp>
        <p:nvSpPr>
          <p:cNvPr id="21" name="Google Shape;65;p16">
            <a:extLst>
              <a:ext uri="{FF2B5EF4-FFF2-40B4-BE49-F238E27FC236}">
                <a16:creationId xmlns:a16="http://schemas.microsoft.com/office/drawing/2014/main" id="{1DF4E76C-F1F5-68F9-EE04-BE497412487E}"/>
              </a:ext>
            </a:extLst>
          </p:cNvPr>
          <p:cNvSpPr txBox="1">
            <a:spLocks/>
          </p:cNvSpPr>
          <p:nvPr/>
        </p:nvSpPr>
        <p:spPr>
          <a:xfrm>
            <a:off x="-14076936" y="-441349"/>
            <a:ext cx="11029180" cy="128973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588645" marR="0" indent="325755" algn="just" fontAlgn="base">
              <a:lnSpc>
                <a:spcPct val="115000"/>
              </a:lnSpc>
              <a:spcBef>
                <a:spcPts val="0"/>
              </a:spcBef>
              <a:spcAft>
                <a:spcPts val="0"/>
              </a:spcAft>
              <a:tabLst>
                <a:tab pos="57150" algn="l"/>
              </a:tabLst>
            </a:pPr>
            <a:r>
              <a:rPr lang="en-US" sz="2400">
                <a:solidFill>
                  <a:schemeClr val="bg1"/>
                </a:solidFill>
                <a:effectLst/>
                <a:latin typeface="Times New Roman" panose="02020603050405020304" pitchFamily="18" charset="0"/>
                <a:ea typeface="Times New Roman" panose="02020603050405020304" pitchFamily="18" charset="0"/>
              </a:rPr>
              <a:t>Theo </a:t>
            </a:r>
            <a:r>
              <a:rPr lang="en-US" sz="2400" u="none" strike="noStrike">
                <a:solidFill>
                  <a:schemeClr val="bg1"/>
                </a:solidFill>
                <a:effectLst/>
                <a:latin typeface="Times New Roman" panose="02020603050405020304" pitchFamily="18" charset="0"/>
                <a:ea typeface="Times New Roman" panose="02020603050405020304" pitchFamily="18" charset="0"/>
                <a:hlinkClick r:id="rId7">
                  <a:extLst>
                    <a:ext uri="{A12FA001-AC4F-418D-AE19-62706E023703}">
                      <ahyp:hlinkClr xmlns:ahyp="http://schemas.microsoft.com/office/drawing/2018/hyperlinkcolor" val="tx"/>
                    </a:ext>
                  </a:extLst>
                </a:hlinkClick>
              </a:rPr>
              <a:t>wiki</a:t>
            </a:r>
            <a:r>
              <a:rPr lang="en-US" sz="2400">
                <a:solidFill>
                  <a:schemeClr val="bg1"/>
                </a:solidFill>
                <a:effectLst/>
                <a:latin typeface="Times New Roman" panose="02020603050405020304" pitchFamily="18" charset="0"/>
                <a:ea typeface="Times New Roman" panose="02020603050405020304" pitchFamily="18" charset="0"/>
              </a:rPr>
              <a:t>, pixel (hay điểm ảnh) là một khối điểm màu rất nhỏ và là đơn vị cơ bản nhất để tạo nên một bức ảnh kỹ thuật số.</a:t>
            </a:r>
          </a:p>
        </p:txBody>
      </p:sp>
      <p:sp>
        <p:nvSpPr>
          <p:cNvPr id="25" name="Google Shape;65;p16">
            <a:extLst>
              <a:ext uri="{FF2B5EF4-FFF2-40B4-BE49-F238E27FC236}">
                <a16:creationId xmlns:a16="http://schemas.microsoft.com/office/drawing/2014/main" id="{C2A637A8-C745-6761-A809-2AD74846D93F}"/>
              </a:ext>
            </a:extLst>
          </p:cNvPr>
          <p:cNvSpPr txBox="1">
            <a:spLocks/>
          </p:cNvSpPr>
          <p:nvPr/>
        </p:nvSpPr>
        <p:spPr>
          <a:xfrm>
            <a:off x="-14076937" y="-2060336"/>
            <a:ext cx="11029181" cy="1289730"/>
          </a:xfrm>
          <a:prstGeom prst="rect">
            <a:avLst/>
          </a:prstGeom>
          <a:solidFill>
            <a:schemeClr val="dk1">
              <a:alpha val="56699"/>
            </a:schemeClr>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191919"/>
              </a:buClr>
              <a:buSzPts val="1400"/>
              <a:buFont typeface="Anaheim"/>
              <a:buChar char="●"/>
              <a:defRPr sz="1400" b="0" i="0" u="none" strike="noStrike" cap="none">
                <a:solidFill>
                  <a:srgbClr val="F3F3F3"/>
                </a:solidFill>
                <a:latin typeface="Fira Sans Condensed"/>
                <a:ea typeface="Fira Sans Condensed"/>
                <a:cs typeface="Fira Sans Condensed"/>
                <a:sym typeface="Fira Sans Condensed"/>
              </a:defRPr>
            </a:lvl1pPr>
            <a:lvl2pPr marL="914400" marR="0" lvl="1" indent="-317500" algn="l" rtl="0">
              <a:lnSpc>
                <a:spcPct val="100000"/>
              </a:lnSpc>
              <a:spcBef>
                <a:spcPts val="0"/>
              </a:spcBef>
              <a:spcAft>
                <a:spcPts val="0"/>
              </a:spcAft>
              <a:buClr>
                <a:srgbClr val="191919"/>
              </a:buClr>
              <a:buSzPts val="1400"/>
              <a:buFont typeface="Roboto Condensed"/>
              <a:buChar char="○"/>
              <a:defRPr sz="1400" b="0" i="0" u="none" strike="noStrike" cap="none">
                <a:solidFill>
                  <a:schemeClr val="lt2"/>
                </a:solidFill>
                <a:latin typeface="Fira Sans Condensed"/>
                <a:ea typeface="Fira Sans Condensed"/>
                <a:cs typeface="Fira Sans Condensed"/>
                <a:sym typeface="Fira Sans Condensed"/>
              </a:defRPr>
            </a:lvl2pPr>
            <a:lvl3pPr marL="1371600" marR="0" lvl="2"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17500" algn="l" rtl="0">
              <a:lnSpc>
                <a:spcPct val="100000"/>
              </a:lnSpc>
              <a:spcBef>
                <a:spcPts val="0"/>
              </a:spcBef>
              <a:spcAft>
                <a:spcPts val="0"/>
              </a:spcAft>
              <a:buClr>
                <a:srgbClr val="191919"/>
              </a:buClr>
              <a:buSzPts val="1400"/>
              <a:buFont typeface="Roboto Condensed"/>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342900" indent="-342900" algn="just" fontAlgn="base">
              <a:lnSpc>
                <a:spcPct val="115000"/>
              </a:lnSpc>
              <a:buFont typeface="Times New Roman" panose="02020603050405020304" pitchFamily="18" charset="0"/>
              <a:buChar char="-"/>
              <a:tabLst>
                <a:tab pos="57150" algn="l"/>
              </a:tabLst>
            </a:pPr>
            <a:r>
              <a:rPr lang="en-US" sz="2400">
                <a:latin typeface="Times New Roman" panose="02020603050405020304" pitchFamily="18" charset="0"/>
              </a:rPr>
              <a:t>Vậy bức ảnh trên kích thước 800 pixel * 600 pixel, có thể biểu diễn dưới dạng một </a:t>
            </a:r>
            <a:r>
              <a:rPr lang="en-US" sz="2400">
                <a:latin typeface="Times New Roman" panose="02020603050405020304" pitchFamily="18" charset="0"/>
                <a:hlinkClick r:id="rId8">
                  <a:extLst>
                    <a:ext uri="{A12FA001-AC4F-418D-AE19-62706E023703}">
                      <ahyp:hlinkClr xmlns:ahyp="http://schemas.microsoft.com/office/drawing/2018/hyperlinkcolor" val="tx"/>
                    </a:ext>
                  </a:extLst>
                </a:hlinkClick>
              </a:rPr>
              <a:t>ma trận</a:t>
            </a:r>
            <a:r>
              <a:rPr lang="en-US" sz="2400">
                <a:latin typeface="Times New Roman" panose="02020603050405020304" pitchFamily="18" charset="0"/>
              </a:rPr>
              <a:t> kích thước 600 * 800 .</a:t>
            </a:r>
          </a:p>
          <a:p>
            <a:pPr marL="342900" indent="-342900" algn="just" fontAlgn="base">
              <a:lnSpc>
                <a:spcPct val="115000"/>
              </a:lnSpc>
              <a:buFont typeface="Times New Roman" panose="02020603050405020304" pitchFamily="18" charset="0"/>
              <a:buChar char="-"/>
              <a:tabLst>
                <a:tab pos="57150" algn="l"/>
              </a:tabLst>
            </a:pPr>
            <a:endParaRPr lang="en-US" sz="2400">
              <a:latin typeface="Times New Roman" panose="02020603050405020304" pitchFamily="18" charset="0"/>
            </a:endParaRPr>
          </a:p>
          <a:p>
            <a:pPr marL="0" indent="0">
              <a:lnSpc>
                <a:spcPct val="107000"/>
              </a:lnSpc>
              <a:spcAft>
                <a:spcPts val="1067"/>
              </a:spcAft>
              <a:buNone/>
            </a:pPr>
            <a:endParaRPr lang="en-US" sz="2400">
              <a:solidFill>
                <a:schemeClr val="bg1"/>
              </a:solidFill>
              <a:effectLst/>
              <a:latin typeface="Times New Roman" panose="02020603050405020304" pitchFamily="18" charset="0"/>
              <a:ea typeface="Times New Roman" panose="02020603050405020304" pitchFamily="18" charset="0"/>
            </a:endParaRPr>
          </a:p>
        </p:txBody>
      </p:sp>
      <p:pic>
        <p:nvPicPr>
          <p:cNvPr id="26" name="Picture 25" descr="A number with numbers on it&#10;&#10;Description automatically generated with medium confidence">
            <a:extLst>
              <a:ext uri="{FF2B5EF4-FFF2-40B4-BE49-F238E27FC236}">
                <a16:creationId xmlns:a16="http://schemas.microsoft.com/office/drawing/2014/main" id="{C2C4CF1A-EC46-E671-8D11-B3E67E4CF30B}"/>
              </a:ext>
            </a:extLst>
          </p:cNvPr>
          <p:cNvPicPr>
            <a:picLocks noChangeAspect="1"/>
          </p:cNvPicPr>
          <p:nvPr/>
        </p:nvPicPr>
        <p:blipFill>
          <a:blip r:embed="rId9"/>
          <a:stretch>
            <a:fillRect/>
          </a:stretch>
        </p:blipFill>
        <p:spPr>
          <a:xfrm>
            <a:off x="-2123295" y="-4890507"/>
            <a:ext cx="4273385" cy="1733101"/>
          </a:xfrm>
          <a:prstGeom prst="rect">
            <a:avLst/>
          </a:prstGeom>
        </p:spPr>
      </p:pic>
      <p:pic>
        <p:nvPicPr>
          <p:cNvPr id="28" name="Picture 27">
            <a:extLst>
              <a:ext uri="{FF2B5EF4-FFF2-40B4-BE49-F238E27FC236}">
                <a16:creationId xmlns:a16="http://schemas.microsoft.com/office/drawing/2014/main" id="{D52E7274-DC86-BCD9-FB62-566C1DFA6449}"/>
              </a:ext>
            </a:extLst>
          </p:cNvPr>
          <p:cNvPicPr>
            <a:picLocks noChangeAspect="1"/>
          </p:cNvPicPr>
          <p:nvPr/>
        </p:nvPicPr>
        <p:blipFill>
          <a:blip r:embed="rId10"/>
          <a:stretch>
            <a:fillRect/>
          </a:stretch>
        </p:blipFill>
        <p:spPr>
          <a:xfrm>
            <a:off x="4864046" y="1353615"/>
            <a:ext cx="6509385" cy="4625154"/>
          </a:xfrm>
          <a:prstGeom prst="rect">
            <a:avLst/>
          </a:prstGeom>
        </p:spPr>
      </p:pic>
      <p:pic>
        <p:nvPicPr>
          <p:cNvPr id="29" name="Picture 28" descr="A close-up of a number&#10;&#10;Description automatically generated">
            <a:extLst>
              <a:ext uri="{FF2B5EF4-FFF2-40B4-BE49-F238E27FC236}">
                <a16:creationId xmlns:a16="http://schemas.microsoft.com/office/drawing/2014/main" id="{1C076FBA-7800-E7F7-F838-7B02B600B732}"/>
              </a:ext>
            </a:extLst>
          </p:cNvPr>
          <p:cNvPicPr>
            <a:picLocks noChangeAspect="1"/>
          </p:cNvPicPr>
          <p:nvPr/>
        </p:nvPicPr>
        <p:blipFill>
          <a:blip r:embed="rId11"/>
          <a:stretch>
            <a:fillRect/>
          </a:stretch>
        </p:blipFill>
        <p:spPr>
          <a:xfrm>
            <a:off x="2454803" y="7908378"/>
            <a:ext cx="6509385" cy="3191808"/>
          </a:xfrm>
          <a:prstGeom prst="rect">
            <a:avLst/>
          </a:prstGeom>
        </p:spPr>
      </p:pic>
    </p:spTree>
    <p:extLst>
      <p:ext uri="{BB962C8B-B14F-4D97-AF65-F5344CB8AC3E}">
        <p14:creationId xmlns:p14="http://schemas.microsoft.com/office/powerpoint/2010/main" val="64168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5">
                                            <p:bg/>
                                          </p:spTgt>
                                        </p:tgtEl>
                                        <p:attrNameLst>
                                          <p:attrName>style.visibility</p:attrName>
                                        </p:attrNameLst>
                                      </p:cBhvr>
                                      <p:to>
                                        <p:strVal val="visible"/>
                                      </p:to>
                                    </p:set>
                                    <p:animEffect transition="in" filter="fade">
                                      <p:cBhvr>
                                        <p:cTn id="7" dur="500"/>
                                        <p:tgtEl>
                                          <p:spTgt spid="65">
                                            <p:bg/>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65">
                                            <p:txEl>
                                              <p:pRg st="0" end="0"/>
                                            </p:txEl>
                                          </p:spTgt>
                                        </p:tgtEl>
                                        <p:attrNameLst>
                                          <p:attrName>style.visibility</p:attrName>
                                        </p:attrNameLst>
                                      </p:cBhvr>
                                      <p:to>
                                        <p:strVal val="visible"/>
                                      </p:to>
                                    </p:set>
                                    <p:animEffect transition="in" filter="fade">
                                      <p:cBhvr>
                                        <p:cTn id="17" dur="500"/>
                                        <p:tgtEl>
                                          <p:spTgt spid="6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65">
                                            <p:txEl>
                                              <p:pRg st="0" end="0"/>
                                            </p:txEl>
                                          </p:spTgt>
                                        </p:tgtEl>
                                      </p:cBhvr>
                                    </p:animEffect>
                                    <p:set>
                                      <p:cBhvr>
                                        <p:cTn id="22" dur="1" fill="hold">
                                          <p:stCondLst>
                                            <p:cond delay="499"/>
                                          </p:stCondLst>
                                        </p:cTn>
                                        <p:tgtEl>
                                          <p:spTgt spid="65">
                                            <p:txEl>
                                              <p:pRg st="0" end="0"/>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65">
                                            <p:bg/>
                                          </p:spTgt>
                                        </p:tgtEl>
                                      </p:cBhvr>
                                    </p:animEffect>
                                    <p:set>
                                      <p:cBhvr>
                                        <p:cTn id="25" dur="1" fill="hold">
                                          <p:stCondLst>
                                            <p:cond delay="499"/>
                                          </p:stCondLst>
                                        </p:cTn>
                                        <p:tgtEl>
                                          <p:spTgt spid="65">
                                            <p:bg/>
                                          </p:spTgt>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childTnLst>
                          </p:cTn>
                        </p:par>
                        <p:par>
                          <p:cTn id="44" fill="hold">
                            <p:stCondLst>
                              <p:cond delay="1000"/>
                            </p:stCondLst>
                            <p:childTnLst>
                              <p:par>
                                <p:cTn id="45" presetID="42"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000"/>
                                        <p:tgtEl>
                                          <p:spTgt spid="15"/>
                                        </p:tgtEl>
                                      </p:cBhvr>
                                    </p:animEffect>
                                    <p:anim calcmode="lin" valueType="num">
                                      <p:cBhvr>
                                        <p:cTn id="48" dur="1000" fill="hold"/>
                                        <p:tgtEl>
                                          <p:spTgt spid="15"/>
                                        </p:tgtEl>
                                        <p:attrNameLst>
                                          <p:attrName>ppt_x</p:attrName>
                                        </p:attrNameLst>
                                      </p:cBhvr>
                                      <p:tavLst>
                                        <p:tav tm="0">
                                          <p:val>
                                            <p:strVal val="#ppt_x"/>
                                          </p:val>
                                        </p:tav>
                                        <p:tav tm="100000">
                                          <p:val>
                                            <p:strVal val="#ppt_x"/>
                                          </p:val>
                                        </p:tav>
                                      </p:tavLst>
                                    </p:anim>
                                    <p:anim calcmode="lin" valueType="num">
                                      <p:cBhvr>
                                        <p:cTn id="4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1" nodeType="clickEffect">
                                  <p:stCondLst>
                                    <p:cond delay="0"/>
                                  </p:stCondLst>
                                  <p:childTnLst>
                                    <p:animEffect transition="out" filter="fade">
                                      <p:cBhvr>
                                        <p:cTn id="60" dur="500"/>
                                        <p:tgtEl>
                                          <p:spTgt spid="2"/>
                                        </p:tgtEl>
                                      </p:cBhvr>
                                    </p:animEffect>
                                    <p:set>
                                      <p:cBhvr>
                                        <p:cTn id="61" dur="1" fill="hold">
                                          <p:stCondLst>
                                            <p:cond delay="499"/>
                                          </p:stCondLst>
                                        </p:cTn>
                                        <p:tgtEl>
                                          <p:spTgt spid="2"/>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15"/>
                                        </p:tgtEl>
                                      </p:cBhvr>
                                    </p:animEffect>
                                    <p:set>
                                      <p:cBhvr>
                                        <p:cTn id="64" dur="1" fill="hold">
                                          <p:stCondLst>
                                            <p:cond delay="499"/>
                                          </p:stCondLst>
                                        </p:cTn>
                                        <p:tgtEl>
                                          <p:spTgt spid="1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17"/>
                                        </p:tgtEl>
                                      </p:cBhvr>
                                    </p:animEffect>
                                    <p:set>
                                      <p:cBhvr>
                                        <p:cTn id="67" dur="1" fill="hold">
                                          <p:stCondLst>
                                            <p:cond delay="499"/>
                                          </p:stCondLst>
                                        </p:cTn>
                                        <p:tgtEl>
                                          <p:spTgt spid="17"/>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childTnLst>
                          </p:cTn>
                        </p:par>
                        <p:par>
                          <p:cTn id="72" fill="hold">
                            <p:stCondLst>
                              <p:cond delay="1000"/>
                            </p:stCondLst>
                            <p:childTnLst>
                              <p:par>
                                <p:cTn id="73" presetID="42" presetClass="entr" presetSubtype="0"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0"/>
                                        <p:tgtEl>
                                          <p:spTgt spid="28"/>
                                        </p:tgtEl>
                                      </p:cBhvr>
                                    </p:animEffect>
                                    <p:anim calcmode="lin" valueType="num">
                                      <p:cBhvr>
                                        <p:cTn id="76" dur="1000" fill="hold"/>
                                        <p:tgtEl>
                                          <p:spTgt spid="28"/>
                                        </p:tgtEl>
                                        <p:attrNameLst>
                                          <p:attrName>ppt_x</p:attrName>
                                        </p:attrNameLst>
                                      </p:cBhvr>
                                      <p:tavLst>
                                        <p:tav tm="0">
                                          <p:val>
                                            <p:strVal val="#ppt_x"/>
                                          </p:val>
                                        </p:tav>
                                        <p:tav tm="100000">
                                          <p:val>
                                            <p:strVal val="#ppt_x"/>
                                          </p:val>
                                        </p:tav>
                                      </p:tavLst>
                                    </p:anim>
                                    <p:anim calcmode="lin" valueType="num">
                                      <p:cBhvr>
                                        <p:cTn id="7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8"/>
                                        </p:tgtEl>
                                      </p:cBhvr>
                                    </p:animEffect>
                                    <p:set>
                                      <p:cBhvr>
                                        <p:cTn id="85" dur="1" fill="hold">
                                          <p:stCondLst>
                                            <p:cond delay="499"/>
                                          </p:stCondLst>
                                        </p:cTn>
                                        <p:tgtEl>
                                          <p:spTgt spid="28"/>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childTnLst>
                          </p:cTn>
                        </p:par>
                        <p:par>
                          <p:cTn id="90" fill="hold">
                            <p:stCondLst>
                              <p:cond delay="1000"/>
                            </p:stCondLst>
                            <p:childTnLst>
                              <p:par>
                                <p:cTn id="91" presetID="42" presetClass="entr" presetSubtype="0" fill="hold"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1000"/>
                                        <p:tgtEl>
                                          <p:spTgt spid="29"/>
                                        </p:tgtEl>
                                      </p:cBhvr>
                                    </p:animEffect>
                                    <p:anim calcmode="lin" valueType="num">
                                      <p:cBhvr>
                                        <p:cTn id="94" dur="1000" fill="hold"/>
                                        <p:tgtEl>
                                          <p:spTgt spid="29"/>
                                        </p:tgtEl>
                                        <p:attrNameLst>
                                          <p:attrName>ppt_x</p:attrName>
                                        </p:attrNameLst>
                                      </p:cBhvr>
                                      <p:tavLst>
                                        <p:tav tm="0">
                                          <p:val>
                                            <p:strVal val="#ppt_x"/>
                                          </p:val>
                                        </p:tav>
                                        <p:tav tm="100000">
                                          <p:val>
                                            <p:strVal val="#ppt_x"/>
                                          </p:val>
                                        </p:tav>
                                      </p:tavLst>
                                    </p:anim>
                                    <p:anim calcmode="lin" valueType="num">
                                      <p:cBhvr>
                                        <p:cTn id="95" dur="1000" fill="hold"/>
                                        <p:tgtEl>
                                          <p:spTgt spid="29"/>
                                        </p:tgtEl>
                                        <p:attrNameLst>
                                          <p:attrName>ppt_y</p:attrName>
                                        </p:attrNameLst>
                                      </p:cBhvr>
                                      <p:tavLst>
                                        <p:tav tm="0">
                                          <p:val>
                                            <p:strVal val="#ppt_y+.1"/>
                                          </p:val>
                                        </p:tav>
                                        <p:tav tm="100000">
                                          <p:val>
                                            <p:strVal val="#ppt_y"/>
                                          </p:val>
                                        </p:tav>
                                      </p:tavLst>
                                    </p:anim>
                                  </p:childTnLst>
                                </p:cTn>
                              </p:par>
                            </p:childTnLst>
                          </p:cTn>
                        </p:par>
                        <p:par>
                          <p:cTn id="96" fill="hold">
                            <p:stCondLst>
                              <p:cond delay="2000"/>
                            </p:stCondLst>
                            <p:childTnLst>
                              <p:par>
                                <p:cTn id="97" presetID="42" presetClass="entr" presetSubtype="0" fill="hold" nodeType="after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1000"/>
                                        <p:tgtEl>
                                          <p:spTgt spid="26"/>
                                        </p:tgtEl>
                                      </p:cBhvr>
                                    </p:animEffect>
                                    <p:anim calcmode="lin" valueType="num">
                                      <p:cBhvr>
                                        <p:cTn id="100" dur="1000" fill="hold"/>
                                        <p:tgtEl>
                                          <p:spTgt spid="26"/>
                                        </p:tgtEl>
                                        <p:attrNameLst>
                                          <p:attrName>ppt_x</p:attrName>
                                        </p:attrNameLst>
                                      </p:cBhvr>
                                      <p:tavLst>
                                        <p:tav tm="0">
                                          <p:val>
                                            <p:strVal val="#ppt_x"/>
                                          </p:val>
                                        </p:tav>
                                        <p:tav tm="100000">
                                          <p:val>
                                            <p:strVal val="#ppt_x"/>
                                          </p:val>
                                        </p:tav>
                                      </p:tavLst>
                                    </p:anim>
                                    <p:anim calcmode="lin" valueType="num">
                                      <p:cBhvr>
                                        <p:cTn id="10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uiExpand="1" build="p" animBg="1"/>
      <p:bldP spid="65" grpId="1" uiExpand="1" build="p" animBg="1"/>
      <p:bldP spid="2" grpId="0" animBg="1"/>
      <p:bldP spid="2" grpId="1" animBg="1"/>
      <p:bldP spid="21" grpId="0" animBg="1"/>
      <p:bldP spid="21" grpId="1" animBg="1"/>
      <p:bldP spid="2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1617</TotalTime>
  <Words>1424</Words>
  <Application>Microsoft Office PowerPoint</Application>
  <PresentationFormat>Widescreen</PresentationFormat>
  <Paragraphs>132</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Anaheim</vt:lpstr>
      <vt:lpstr>Arial</vt:lpstr>
      <vt:lpstr>Calibri</vt:lpstr>
      <vt:lpstr>Calibri Light</vt:lpstr>
      <vt:lpstr>Fira Sans Condensed</vt:lpstr>
      <vt:lpstr>Roboto Condensed</vt:lpstr>
      <vt:lpstr>Symbol</vt:lpstr>
      <vt:lpstr>Times New Roman</vt:lpstr>
      <vt:lpstr>Wingdings</vt:lpstr>
      <vt:lpstr>Office Theme</vt:lpstr>
      <vt:lpstr>PowerPoint Presentation</vt:lpstr>
      <vt:lpstr>CHƯƠNG 1, TỔNG QUAN ĐỀ TÀI . </vt:lpstr>
      <vt:lpstr>. </vt:lpstr>
      <vt:lpstr>. </vt:lpstr>
      <vt:lpstr>CHƯƠNG 2: THUẬT TOÁN K-MEANS VÀ ỨNG DỤNG TRONG PHÂN VÙNG ẢNH .  </vt:lpstr>
      <vt:lpstr>Cách Vận Hành : </vt:lpstr>
      <vt:lpstr>PowerPoint Presentation</vt:lpstr>
      <vt:lpstr>Các lưu ý khi áp dụng thuật toán Kmeans.</vt:lpstr>
      <vt:lpstr>2.2, Ứng dụng thuật toán Kmeans trong xử lý ảnh. </vt:lpstr>
      <vt:lpstr>Ứng dụng thuật toán Kmeans .</vt:lpstr>
      <vt:lpstr>CHƯƠNG 3 , SẢN PHẨM NGHIÊN CỨU . </vt:lpstr>
      <vt:lpstr>3.2.Sản phẩm nghiên cứu . </vt:lpstr>
      <vt:lpstr>Giao diện chương trình . </vt:lpstr>
      <vt:lpstr>. </vt:lpstr>
      <vt:lpstr>Kết Luận.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Manh Nguyen</dc:creator>
  <cp:lastModifiedBy>NGUYEN VAN DUNG 20194974</cp:lastModifiedBy>
  <cp:revision>18</cp:revision>
  <dcterms:created xsi:type="dcterms:W3CDTF">2023-10-27T08:18:12Z</dcterms:created>
  <dcterms:modified xsi:type="dcterms:W3CDTF">2024-01-06T13:39:14Z</dcterms:modified>
</cp:coreProperties>
</file>